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26D3E-388D-40A1-8C1E-08AE9E2B2B06}" type="doc">
      <dgm:prSet loTypeId="urn:microsoft.com/office/officeart/2005/8/layout/hierarchy4" loCatId="list" qsTypeId="urn:microsoft.com/office/officeart/2005/8/quickstyle/3d5" qsCatId="3D" csTypeId="urn:microsoft.com/office/officeart/2005/8/colors/accent1_2" csCatId="accent1" phldr="1"/>
      <dgm:spPr/>
      <dgm:t>
        <a:bodyPr/>
        <a:lstStyle/>
        <a:p>
          <a:endParaRPr lang="en-GB"/>
        </a:p>
      </dgm:t>
    </dgm:pt>
    <dgm:pt modelId="{E9831C98-6452-44A4-807B-CEAE054A6065}">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Communism v Capitalism</a:t>
          </a:r>
          <a:endParaRPr lang="en-GB" b="1" cap="none" spc="0" dirty="0">
            <a:ln w="12700">
              <a:prstDash val="solid"/>
            </a:ln>
            <a:effectLst>
              <a:outerShdw blurRad="41275" dist="20320" dir="1800000" algn="tl" rotWithShape="0">
                <a:srgbClr val="000000">
                  <a:alpha val="40000"/>
                </a:srgbClr>
              </a:outerShdw>
            </a:effectLst>
          </a:endParaRPr>
        </a:p>
      </dgm:t>
    </dgm:pt>
    <dgm:pt modelId="{B102F2EA-FF9D-4108-B847-895B708E839B}" type="parTrans" cxnId="{108B5589-6F57-4FDB-948A-2FB5D8A7FF6F}">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8A807B6-F91C-4940-9BDE-C942C776E87F}" type="sibTrans" cxnId="{108B5589-6F57-4FDB-948A-2FB5D8A7FF6F}">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BB2C737-8339-4C0B-9763-23CFBF629380}">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Disagreements at Yalta and Potsdam</a:t>
          </a:r>
          <a:endParaRPr lang="en-GB" b="1" cap="none" spc="0" dirty="0">
            <a:ln w="12700">
              <a:prstDash val="solid"/>
            </a:ln>
            <a:effectLst>
              <a:outerShdw blurRad="41275" dist="20320" dir="1800000" algn="tl" rotWithShape="0">
                <a:srgbClr val="000000">
                  <a:alpha val="40000"/>
                </a:srgbClr>
              </a:outerShdw>
            </a:effectLst>
          </a:endParaRPr>
        </a:p>
      </dgm:t>
    </dgm:pt>
    <dgm:pt modelId="{E9AE9FE8-0D34-4D05-A7D8-D06A3F4A6BC4}" type="parTrans" cxnId="{1B839F77-4174-4688-9BB5-340C77EF2502}">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83AC585-693D-4D23-9D46-6F871867E563}" type="sibTrans" cxnId="{1B839F77-4174-4688-9BB5-340C77EF2502}">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6952268-C1FE-4E8D-80C4-A68DA82660D2}">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Satellite States</a:t>
          </a:r>
          <a:endParaRPr lang="en-GB" b="1" cap="none" spc="0" dirty="0">
            <a:ln w="12700">
              <a:prstDash val="solid"/>
            </a:ln>
            <a:effectLst>
              <a:outerShdw blurRad="41275" dist="20320" dir="1800000" algn="tl" rotWithShape="0">
                <a:srgbClr val="000000">
                  <a:alpha val="40000"/>
                </a:srgbClr>
              </a:outerShdw>
            </a:effectLst>
          </a:endParaRPr>
        </a:p>
      </dgm:t>
    </dgm:pt>
    <dgm:pt modelId="{7BFD98EC-E7F1-4D0E-9BB3-955BD6D55124}" type="parTrans" cxnId="{5BDBFA8D-9CA5-4BF8-ABD2-41D481A0C348}">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E431D30-DC8B-4E85-961B-54B47D502CD4}" type="sibTrans" cxnId="{5BDBFA8D-9CA5-4BF8-ABD2-41D481A0C348}">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82D4005-589A-4F4E-8404-EAF0CEA8AF01}">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Marshall Plan v Comecon</a:t>
          </a:r>
          <a:endParaRPr lang="en-GB" b="1" cap="none" spc="0" dirty="0">
            <a:ln w="12700">
              <a:prstDash val="solid"/>
            </a:ln>
            <a:effectLst>
              <a:outerShdw blurRad="41275" dist="20320" dir="1800000" algn="tl" rotWithShape="0">
                <a:srgbClr val="000000">
                  <a:alpha val="40000"/>
                </a:srgbClr>
              </a:outerShdw>
            </a:effectLst>
          </a:endParaRPr>
        </a:p>
      </dgm:t>
    </dgm:pt>
    <dgm:pt modelId="{28A0F322-3122-4FC9-B059-00EC97DCB0BF}" type="parTrans" cxnId="{C1E19919-2E2A-439F-853B-96A85E7B7EC6}">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85268D1-7968-483D-809C-51AF2305C147}" type="sibTrans" cxnId="{C1E19919-2E2A-439F-853B-96A85E7B7EC6}">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1D1B7A-A523-4A32-8E99-37242AE38DAB}">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Truman Doctrine</a:t>
          </a:r>
          <a:endParaRPr lang="en-GB" b="1" cap="none" spc="0" dirty="0">
            <a:ln w="12700">
              <a:prstDash val="solid"/>
            </a:ln>
            <a:effectLst>
              <a:outerShdw blurRad="41275" dist="20320" dir="1800000" algn="tl" rotWithShape="0">
                <a:srgbClr val="000000">
                  <a:alpha val="40000"/>
                </a:srgbClr>
              </a:outerShdw>
            </a:effectLst>
          </a:endParaRPr>
        </a:p>
      </dgm:t>
    </dgm:pt>
    <dgm:pt modelId="{67D30701-9D8A-48B5-AFB7-4FE7CD157431}" type="parTrans" cxnId="{4F262216-B922-47B1-B1B4-EFF0E5E919D8}">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E2D30B9-11D0-4999-A4DE-40B2DC7C6EF2}" type="sibTrans" cxnId="{4F262216-B922-47B1-B1B4-EFF0E5E919D8}">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4995062-430E-4F2B-953F-7E16EA234050}">
      <dgm:prSet phldrT="[Text]"/>
      <dgm:spPr/>
      <dgm:t>
        <a:bodyPr/>
        <a:lstStyle/>
        <a:p>
          <a:r>
            <a:rPr lang="en-GB" b="1" cap="none" spc="0" smtClean="0">
              <a:ln w="12700">
                <a:prstDash val="solid"/>
              </a:ln>
              <a:effectLst>
                <a:outerShdw blurRad="41275" dist="20320" dir="1800000" algn="tl" rotWithShape="0">
                  <a:srgbClr val="000000">
                    <a:alpha val="40000"/>
                  </a:srgbClr>
                </a:outerShdw>
              </a:effectLst>
            </a:rPr>
            <a:t>Berlin Blockade</a:t>
          </a:r>
          <a:endParaRPr lang="en-GB" b="1" cap="none" spc="0" dirty="0">
            <a:ln w="12700">
              <a:prstDash val="solid"/>
            </a:ln>
            <a:effectLst>
              <a:outerShdw blurRad="41275" dist="20320" dir="1800000" algn="tl" rotWithShape="0">
                <a:srgbClr val="000000">
                  <a:alpha val="40000"/>
                </a:srgbClr>
              </a:outerShdw>
            </a:effectLst>
          </a:endParaRPr>
        </a:p>
      </dgm:t>
    </dgm:pt>
    <dgm:pt modelId="{CC91C368-925D-40FC-B3C1-3E869957A752}" type="parTrans" cxnId="{ED7321BC-A370-4F15-9FCD-05450CACE962}">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B9B9EFC-9379-480C-952B-718CD525B6A3}" type="sibTrans" cxnId="{ED7321BC-A370-4F15-9FCD-05450CACE962}">
      <dgm:prSet/>
      <dgm:spPr/>
      <dgm:t>
        <a:bodyPr/>
        <a:lstStyle/>
        <a:p>
          <a:endParaRPr lang="en-GB"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0215FC1-199C-47F9-A762-23FF84F122BE}" type="pres">
      <dgm:prSet presAssocID="{16D26D3E-388D-40A1-8C1E-08AE9E2B2B06}" presName="Name0" presStyleCnt="0">
        <dgm:presLayoutVars>
          <dgm:chPref val="1"/>
          <dgm:dir/>
          <dgm:animOne val="branch"/>
          <dgm:animLvl val="lvl"/>
          <dgm:resizeHandles/>
        </dgm:presLayoutVars>
      </dgm:prSet>
      <dgm:spPr/>
    </dgm:pt>
    <dgm:pt modelId="{2A67E158-74B7-40A2-B179-914E25A4264D}" type="pres">
      <dgm:prSet presAssocID="{E9831C98-6452-44A4-807B-CEAE054A6065}" presName="vertOne" presStyleCnt="0"/>
      <dgm:spPr/>
    </dgm:pt>
    <dgm:pt modelId="{67FC4516-F165-414E-A15C-0905CD57130D}" type="pres">
      <dgm:prSet presAssocID="{E9831C98-6452-44A4-807B-CEAE054A6065}" presName="txOne" presStyleLbl="node0" presStyleIdx="0" presStyleCnt="1">
        <dgm:presLayoutVars>
          <dgm:chPref val="3"/>
        </dgm:presLayoutVars>
      </dgm:prSet>
      <dgm:spPr/>
    </dgm:pt>
    <dgm:pt modelId="{278FA59A-E8D3-4B44-A875-4099B43BB800}" type="pres">
      <dgm:prSet presAssocID="{E9831C98-6452-44A4-807B-CEAE054A6065}" presName="parTransOne" presStyleCnt="0"/>
      <dgm:spPr/>
    </dgm:pt>
    <dgm:pt modelId="{75EFB102-9013-4A26-8038-7E1DBE416F3B}" type="pres">
      <dgm:prSet presAssocID="{E9831C98-6452-44A4-807B-CEAE054A6065}" presName="horzOne" presStyleCnt="0"/>
      <dgm:spPr/>
    </dgm:pt>
    <dgm:pt modelId="{1A682581-F142-4E43-ABED-7A331B54D060}" type="pres">
      <dgm:prSet presAssocID="{EBB2C737-8339-4C0B-9763-23CFBF629380}" presName="vertTwo" presStyleCnt="0"/>
      <dgm:spPr/>
    </dgm:pt>
    <dgm:pt modelId="{F0305E18-10DB-44B6-9E94-5BF94ABE1800}" type="pres">
      <dgm:prSet presAssocID="{EBB2C737-8339-4C0B-9763-23CFBF629380}" presName="txTwo" presStyleLbl="node2" presStyleIdx="0" presStyleCnt="2">
        <dgm:presLayoutVars>
          <dgm:chPref val="3"/>
        </dgm:presLayoutVars>
      </dgm:prSet>
      <dgm:spPr/>
      <dgm:t>
        <a:bodyPr/>
        <a:lstStyle/>
        <a:p>
          <a:endParaRPr lang="en-GB"/>
        </a:p>
      </dgm:t>
    </dgm:pt>
    <dgm:pt modelId="{880D2A7E-7657-41B3-A259-777E500A8CEC}" type="pres">
      <dgm:prSet presAssocID="{EBB2C737-8339-4C0B-9763-23CFBF629380}" presName="parTransTwo" presStyleCnt="0"/>
      <dgm:spPr/>
    </dgm:pt>
    <dgm:pt modelId="{14F200CB-49C7-4E41-9200-9BA37462F1F2}" type="pres">
      <dgm:prSet presAssocID="{EBB2C737-8339-4C0B-9763-23CFBF629380}" presName="horzTwo" presStyleCnt="0"/>
      <dgm:spPr/>
    </dgm:pt>
    <dgm:pt modelId="{34D5FC1B-7B5C-4CDD-BA3C-9940E9AF4109}" type="pres">
      <dgm:prSet presAssocID="{66952268-C1FE-4E8D-80C4-A68DA82660D2}" presName="vertThree" presStyleCnt="0"/>
      <dgm:spPr/>
    </dgm:pt>
    <dgm:pt modelId="{253A2171-8D8A-460E-971F-80147CA15983}" type="pres">
      <dgm:prSet presAssocID="{66952268-C1FE-4E8D-80C4-A68DA82660D2}" presName="txThree" presStyleLbl="node3" presStyleIdx="0" presStyleCnt="3">
        <dgm:presLayoutVars>
          <dgm:chPref val="3"/>
        </dgm:presLayoutVars>
      </dgm:prSet>
      <dgm:spPr/>
      <dgm:t>
        <a:bodyPr/>
        <a:lstStyle/>
        <a:p>
          <a:endParaRPr lang="en-GB"/>
        </a:p>
      </dgm:t>
    </dgm:pt>
    <dgm:pt modelId="{B1E506C4-A026-4669-B27D-26864531B7F5}" type="pres">
      <dgm:prSet presAssocID="{66952268-C1FE-4E8D-80C4-A68DA82660D2}" presName="horzThree" presStyleCnt="0"/>
      <dgm:spPr/>
    </dgm:pt>
    <dgm:pt modelId="{E1A9904F-237E-42FD-B803-722B0B0B5B75}" type="pres">
      <dgm:prSet presAssocID="{BE431D30-DC8B-4E85-961B-54B47D502CD4}" presName="sibSpaceThree" presStyleCnt="0"/>
      <dgm:spPr/>
    </dgm:pt>
    <dgm:pt modelId="{F6078ADC-0A3D-45AB-AF20-565F27753254}" type="pres">
      <dgm:prSet presAssocID="{B82D4005-589A-4F4E-8404-EAF0CEA8AF01}" presName="vertThree" presStyleCnt="0"/>
      <dgm:spPr/>
    </dgm:pt>
    <dgm:pt modelId="{FC293ABB-5D4A-469A-BB2A-0A56FE5F3B26}" type="pres">
      <dgm:prSet presAssocID="{B82D4005-589A-4F4E-8404-EAF0CEA8AF01}" presName="txThree" presStyleLbl="node3" presStyleIdx="1" presStyleCnt="3">
        <dgm:presLayoutVars>
          <dgm:chPref val="3"/>
        </dgm:presLayoutVars>
      </dgm:prSet>
      <dgm:spPr/>
    </dgm:pt>
    <dgm:pt modelId="{637DCA60-F72C-47E6-894A-F9BF3476C143}" type="pres">
      <dgm:prSet presAssocID="{B82D4005-589A-4F4E-8404-EAF0CEA8AF01}" presName="horzThree" presStyleCnt="0"/>
      <dgm:spPr/>
    </dgm:pt>
    <dgm:pt modelId="{D87CEC7B-91A1-414D-B1A0-0F3961495254}" type="pres">
      <dgm:prSet presAssocID="{E83AC585-693D-4D23-9D46-6F871867E563}" presName="sibSpaceTwo" presStyleCnt="0"/>
      <dgm:spPr/>
    </dgm:pt>
    <dgm:pt modelId="{B464D164-72EE-43DE-BCDD-0B8A354A171B}" type="pres">
      <dgm:prSet presAssocID="{D31D1B7A-A523-4A32-8E99-37242AE38DAB}" presName="vertTwo" presStyleCnt="0"/>
      <dgm:spPr/>
    </dgm:pt>
    <dgm:pt modelId="{4DAEE8C6-D55F-4118-9B95-5F3D58A4B16F}" type="pres">
      <dgm:prSet presAssocID="{D31D1B7A-A523-4A32-8E99-37242AE38DAB}" presName="txTwo" presStyleLbl="node2" presStyleIdx="1" presStyleCnt="2">
        <dgm:presLayoutVars>
          <dgm:chPref val="3"/>
        </dgm:presLayoutVars>
      </dgm:prSet>
      <dgm:spPr/>
    </dgm:pt>
    <dgm:pt modelId="{B8765DE4-51AC-48A4-A666-561B96DC705C}" type="pres">
      <dgm:prSet presAssocID="{D31D1B7A-A523-4A32-8E99-37242AE38DAB}" presName="parTransTwo" presStyleCnt="0"/>
      <dgm:spPr/>
    </dgm:pt>
    <dgm:pt modelId="{56E28FE2-2C1F-4961-911E-81B1072F99C3}" type="pres">
      <dgm:prSet presAssocID="{D31D1B7A-A523-4A32-8E99-37242AE38DAB}" presName="horzTwo" presStyleCnt="0"/>
      <dgm:spPr/>
    </dgm:pt>
    <dgm:pt modelId="{4900F4B4-70D2-4B69-B701-F20D27268489}" type="pres">
      <dgm:prSet presAssocID="{D4995062-430E-4F2B-953F-7E16EA234050}" presName="vertThree" presStyleCnt="0"/>
      <dgm:spPr/>
    </dgm:pt>
    <dgm:pt modelId="{FBCC8846-0A58-4617-837E-16937F50032A}" type="pres">
      <dgm:prSet presAssocID="{D4995062-430E-4F2B-953F-7E16EA234050}" presName="txThree" presStyleLbl="node3" presStyleIdx="2" presStyleCnt="3">
        <dgm:presLayoutVars>
          <dgm:chPref val="3"/>
        </dgm:presLayoutVars>
      </dgm:prSet>
      <dgm:spPr/>
    </dgm:pt>
    <dgm:pt modelId="{64F83E5F-FA67-4C4E-99C9-E575EC538C32}" type="pres">
      <dgm:prSet presAssocID="{D4995062-430E-4F2B-953F-7E16EA234050}" presName="horzThree" presStyleCnt="0"/>
      <dgm:spPr/>
    </dgm:pt>
  </dgm:ptLst>
  <dgm:cxnLst>
    <dgm:cxn modelId="{5BDBFA8D-9CA5-4BF8-ABD2-41D481A0C348}" srcId="{EBB2C737-8339-4C0B-9763-23CFBF629380}" destId="{66952268-C1FE-4E8D-80C4-A68DA82660D2}" srcOrd="0" destOrd="0" parTransId="{7BFD98EC-E7F1-4D0E-9BB3-955BD6D55124}" sibTransId="{BE431D30-DC8B-4E85-961B-54B47D502CD4}"/>
    <dgm:cxn modelId="{108B5589-6F57-4FDB-948A-2FB5D8A7FF6F}" srcId="{16D26D3E-388D-40A1-8C1E-08AE9E2B2B06}" destId="{E9831C98-6452-44A4-807B-CEAE054A6065}" srcOrd="0" destOrd="0" parTransId="{B102F2EA-FF9D-4108-B847-895B708E839B}" sibTransId="{D8A807B6-F91C-4940-9BDE-C942C776E87F}"/>
    <dgm:cxn modelId="{CC31D294-AEB9-4DB8-953E-B9FD408A498D}" type="presOf" srcId="{B82D4005-589A-4F4E-8404-EAF0CEA8AF01}" destId="{FC293ABB-5D4A-469A-BB2A-0A56FE5F3B26}" srcOrd="0" destOrd="0" presId="urn:microsoft.com/office/officeart/2005/8/layout/hierarchy4"/>
    <dgm:cxn modelId="{ED7321BC-A370-4F15-9FCD-05450CACE962}" srcId="{D31D1B7A-A523-4A32-8E99-37242AE38DAB}" destId="{D4995062-430E-4F2B-953F-7E16EA234050}" srcOrd="0" destOrd="0" parTransId="{CC91C368-925D-40FC-B3C1-3E869957A752}" sibTransId="{5B9B9EFC-9379-480C-952B-718CD525B6A3}"/>
    <dgm:cxn modelId="{09218CEF-E3CC-468D-9A7B-43EF0BD68310}" type="presOf" srcId="{D31D1B7A-A523-4A32-8E99-37242AE38DAB}" destId="{4DAEE8C6-D55F-4118-9B95-5F3D58A4B16F}" srcOrd="0" destOrd="0" presId="urn:microsoft.com/office/officeart/2005/8/layout/hierarchy4"/>
    <dgm:cxn modelId="{7FC351F7-2493-4C09-AAB3-74F40323F7C8}" type="presOf" srcId="{E9831C98-6452-44A4-807B-CEAE054A6065}" destId="{67FC4516-F165-414E-A15C-0905CD57130D}" srcOrd="0" destOrd="0" presId="urn:microsoft.com/office/officeart/2005/8/layout/hierarchy4"/>
    <dgm:cxn modelId="{C1E19919-2E2A-439F-853B-96A85E7B7EC6}" srcId="{EBB2C737-8339-4C0B-9763-23CFBF629380}" destId="{B82D4005-589A-4F4E-8404-EAF0CEA8AF01}" srcOrd="1" destOrd="0" parTransId="{28A0F322-3122-4FC9-B059-00EC97DCB0BF}" sibTransId="{D85268D1-7968-483D-809C-51AF2305C147}"/>
    <dgm:cxn modelId="{1B839F77-4174-4688-9BB5-340C77EF2502}" srcId="{E9831C98-6452-44A4-807B-CEAE054A6065}" destId="{EBB2C737-8339-4C0B-9763-23CFBF629380}" srcOrd="0" destOrd="0" parTransId="{E9AE9FE8-0D34-4D05-A7D8-D06A3F4A6BC4}" sibTransId="{E83AC585-693D-4D23-9D46-6F871867E563}"/>
    <dgm:cxn modelId="{7257B968-666D-4E66-A366-C29CDFD062B6}" type="presOf" srcId="{EBB2C737-8339-4C0B-9763-23CFBF629380}" destId="{F0305E18-10DB-44B6-9E94-5BF94ABE1800}" srcOrd="0" destOrd="0" presId="urn:microsoft.com/office/officeart/2005/8/layout/hierarchy4"/>
    <dgm:cxn modelId="{5660BABE-674E-4397-AFE7-BB9F49C18B63}" type="presOf" srcId="{D4995062-430E-4F2B-953F-7E16EA234050}" destId="{FBCC8846-0A58-4617-837E-16937F50032A}" srcOrd="0" destOrd="0" presId="urn:microsoft.com/office/officeart/2005/8/layout/hierarchy4"/>
    <dgm:cxn modelId="{4F262216-B922-47B1-B1B4-EFF0E5E919D8}" srcId="{E9831C98-6452-44A4-807B-CEAE054A6065}" destId="{D31D1B7A-A523-4A32-8E99-37242AE38DAB}" srcOrd="1" destOrd="0" parTransId="{67D30701-9D8A-48B5-AFB7-4FE7CD157431}" sibTransId="{5E2D30B9-11D0-4999-A4DE-40B2DC7C6EF2}"/>
    <dgm:cxn modelId="{BD3C5611-6416-462B-B28C-FA7136C52A39}" type="presOf" srcId="{16D26D3E-388D-40A1-8C1E-08AE9E2B2B06}" destId="{30215FC1-199C-47F9-A762-23FF84F122BE}" srcOrd="0" destOrd="0" presId="urn:microsoft.com/office/officeart/2005/8/layout/hierarchy4"/>
    <dgm:cxn modelId="{4BE07AF6-11F0-4A60-B6D0-560C4B128DB7}" type="presOf" srcId="{66952268-C1FE-4E8D-80C4-A68DA82660D2}" destId="{253A2171-8D8A-460E-971F-80147CA15983}" srcOrd="0" destOrd="0" presId="urn:microsoft.com/office/officeart/2005/8/layout/hierarchy4"/>
    <dgm:cxn modelId="{63D27706-5024-43C3-9496-3A1DFFF90414}" type="presParOf" srcId="{30215FC1-199C-47F9-A762-23FF84F122BE}" destId="{2A67E158-74B7-40A2-B179-914E25A4264D}" srcOrd="0" destOrd="0" presId="urn:microsoft.com/office/officeart/2005/8/layout/hierarchy4"/>
    <dgm:cxn modelId="{E3DC7E92-2313-402F-8E75-12DF4A9793DE}" type="presParOf" srcId="{2A67E158-74B7-40A2-B179-914E25A4264D}" destId="{67FC4516-F165-414E-A15C-0905CD57130D}" srcOrd="0" destOrd="0" presId="urn:microsoft.com/office/officeart/2005/8/layout/hierarchy4"/>
    <dgm:cxn modelId="{E4F4C886-BC0F-4F39-9386-D950B00D088A}" type="presParOf" srcId="{2A67E158-74B7-40A2-B179-914E25A4264D}" destId="{278FA59A-E8D3-4B44-A875-4099B43BB800}" srcOrd="1" destOrd="0" presId="urn:microsoft.com/office/officeart/2005/8/layout/hierarchy4"/>
    <dgm:cxn modelId="{10E3CD68-C10D-4DC4-A275-C5FA8E56EFD6}" type="presParOf" srcId="{2A67E158-74B7-40A2-B179-914E25A4264D}" destId="{75EFB102-9013-4A26-8038-7E1DBE416F3B}" srcOrd="2" destOrd="0" presId="urn:microsoft.com/office/officeart/2005/8/layout/hierarchy4"/>
    <dgm:cxn modelId="{5081A7F9-1D53-4E29-942F-D0FBA630F4FB}" type="presParOf" srcId="{75EFB102-9013-4A26-8038-7E1DBE416F3B}" destId="{1A682581-F142-4E43-ABED-7A331B54D060}" srcOrd="0" destOrd="0" presId="urn:microsoft.com/office/officeart/2005/8/layout/hierarchy4"/>
    <dgm:cxn modelId="{770B9B9C-F359-4C8F-8ABE-39CDD0B40EE9}" type="presParOf" srcId="{1A682581-F142-4E43-ABED-7A331B54D060}" destId="{F0305E18-10DB-44B6-9E94-5BF94ABE1800}" srcOrd="0" destOrd="0" presId="urn:microsoft.com/office/officeart/2005/8/layout/hierarchy4"/>
    <dgm:cxn modelId="{815D58A5-52DD-424B-92E1-22AB01DE7D4F}" type="presParOf" srcId="{1A682581-F142-4E43-ABED-7A331B54D060}" destId="{880D2A7E-7657-41B3-A259-777E500A8CEC}" srcOrd="1" destOrd="0" presId="urn:microsoft.com/office/officeart/2005/8/layout/hierarchy4"/>
    <dgm:cxn modelId="{40E884A9-2778-4324-A006-2DE4B1BDD36C}" type="presParOf" srcId="{1A682581-F142-4E43-ABED-7A331B54D060}" destId="{14F200CB-49C7-4E41-9200-9BA37462F1F2}" srcOrd="2" destOrd="0" presId="urn:microsoft.com/office/officeart/2005/8/layout/hierarchy4"/>
    <dgm:cxn modelId="{F798DBE5-F61A-4A68-A2E3-0362878870DA}" type="presParOf" srcId="{14F200CB-49C7-4E41-9200-9BA37462F1F2}" destId="{34D5FC1B-7B5C-4CDD-BA3C-9940E9AF4109}" srcOrd="0" destOrd="0" presId="urn:microsoft.com/office/officeart/2005/8/layout/hierarchy4"/>
    <dgm:cxn modelId="{285AC069-9778-48F6-83D5-F3CFC093F236}" type="presParOf" srcId="{34D5FC1B-7B5C-4CDD-BA3C-9940E9AF4109}" destId="{253A2171-8D8A-460E-971F-80147CA15983}" srcOrd="0" destOrd="0" presId="urn:microsoft.com/office/officeart/2005/8/layout/hierarchy4"/>
    <dgm:cxn modelId="{97338029-AB1B-4D96-9FBC-5D1084453BDB}" type="presParOf" srcId="{34D5FC1B-7B5C-4CDD-BA3C-9940E9AF4109}" destId="{B1E506C4-A026-4669-B27D-26864531B7F5}" srcOrd="1" destOrd="0" presId="urn:microsoft.com/office/officeart/2005/8/layout/hierarchy4"/>
    <dgm:cxn modelId="{2088CC8E-919A-4AAB-83D3-AE54EC39DF95}" type="presParOf" srcId="{14F200CB-49C7-4E41-9200-9BA37462F1F2}" destId="{E1A9904F-237E-42FD-B803-722B0B0B5B75}" srcOrd="1" destOrd="0" presId="urn:microsoft.com/office/officeart/2005/8/layout/hierarchy4"/>
    <dgm:cxn modelId="{1E39747E-2E9E-4CE8-90E0-F3B37E6298C2}" type="presParOf" srcId="{14F200CB-49C7-4E41-9200-9BA37462F1F2}" destId="{F6078ADC-0A3D-45AB-AF20-565F27753254}" srcOrd="2" destOrd="0" presId="urn:microsoft.com/office/officeart/2005/8/layout/hierarchy4"/>
    <dgm:cxn modelId="{8F71546F-8F52-40D2-8622-2439FA0E0817}" type="presParOf" srcId="{F6078ADC-0A3D-45AB-AF20-565F27753254}" destId="{FC293ABB-5D4A-469A-BB2A-0A56FE5F3B26}" srcOrd="0" destOrd="0" presId="urn:microsoft.com/office/officeart/2005/8/layout/hierarchy4"/>
    <dgm:cxn modelId="{B81FC6CE-333E-47FE-8E3E-0441132C9D7F}" type="presParOf" srcId="{F6078ADC-0A3D-45AB-AF20-565F27753254}" destId="{637DCA60-F72C-47E6-894A-F9BF3476C143}" srcOrd="1" destOrd="0" presId="urn:microsoft.com/office/officeart/2005/8/layout/hierarchy4"/>
    <dgm:cxn modelId="{E71D71C2-5B51-4EE1-B5E4-D463D741997B}" type="presParOf" srcId="{75EFB102-9013-4A26-8038-7E1DBE416F3B}" destId="{D87CEC7B-91A1-414D-B1A0-0F3961495254}" srcOrd="1" destOrd="0" presId="urn:microsoft.com/office/officeart/2005/8/layout/hierarchy4"/>
    <dgm:cxn modelId="{C072EF25-920B-475B-AADE-F4D20C569137}" type="presParOf" srcId="{75EFB102-9013-4A26-8038-7E1DBE416F3B}" destId="{B464D164-72EE-43DE-BCDD-0B8A354A171B}" srcOrd="2" destOrd="0" presId="urn:microsoft.com/office/officeart/2005/8/layout/hierarchy4"/>
    <dgm:cxn modelId="{1AAAFC93-F920-49DB-92F7-B2CBC63F50A8}" type="presParOf" srcId="{B464D164-72EE-43DE-BCDD-0B8A354A171B}" destId="{4DAEE8C6-D55F-4118-9B95-5F3D58A4B16F}" srcOrd="0" destOrd="0" presId="urn:microsoft.com/office/officeart/2005/8/layout/hierarchy4"/>
    <dgm:cxn modelId="{9E0181EB-5A4B-4B8A-B442-210CD7EF4AC5}" type="presParOf" srcId="{B464D164-72EE-43DE-BCDD-0B8A354A171B}" destId="{B8765DE4-51AC-48A4-A666-561B96DC705C}" srcOrd="1" destOrd="0" presId="urn:microsoft.com/office/officeart/2005/8/layout/hierarchy4"/>
    <dgm:cxn modelId="{01912E4C-6490-40EB-8244-C57B460D8DE4}" type="presParOf" srcId="{B464D164-72EE-43DE-BCDD-0B8A354A171B}" destId="{56E28FE2-2C1F-4961-911E-81B1072F99C3}" srcOrd="2" destOrd="0" presId="urn:microsoft.com/office/officeart/2005/8/layout/hierarchy4"/>
    <dgm:cxn modelId="{FD3C62E1-81F4-4255-8A72-220C9F15BDB9}" type="presParOf" srcId="{56E28FE2-2C1F-4961-911E-81B1072F99C3}" destId="{4900F4B4-70D2-4B69-B701-F20D27268489}" srcOrd="0" destOrd="0" presId="urn:microsoft.com/office/officeart/2005/8/layout/hierarchy4"/>
    <dgm:cxn modelId="{7D9F5B73-AAA1-4E70-A816-3B584D322EF1}" type="presParOf" srcId="{4900F4B4-70D2-4B69-B701-F20D27268489}" destId="{FBCC8846-0A58-4617-837E-16937F50032A}" srcOrd="0" destOrd="0" presId="urn:microsoft.com/office/officeart/2005/8/layout/hierarchy4"/>
    <dgm:cxn modelId="{CD55D168-6C38-4B4A-910C-2192986582C1}" type="presParOf" srcId="{4900F4B4-70D2-4B69-B701-F20D27268489}" destId="{64F83E5F-FA67-4C4E-99C9-E575EC538C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A80424-1558-4C9A-B958-FFAB21D5AC95}"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GB"/>
        </a:p>
      </dgm:t>
    </dgm:pt>
    <dgm:pt modelId="{4DC4B465-50CF-4A4A-9428-9EA11E052472}">
      <dgm:prSet phldrT="[Tex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spc="0" dirty="0" smtClean="0">
              <a:ln w="0"/>
              <a:solidFill>
                <a:schemeClr val="tx1"/>
              </a:solidFill>
              <a:effectLst>
                <a:reflection blurRad="12700" stA="50000" endPos="50000" dist="5000" dir="5400000" sy="-100000" rotWithShape="0"/>
              </a:effectLst>
            </a:rPr>
            <a:t>Cause 1: Communism V Capitalism</a:t>
          </a:r>
          <a:endParaRPr lang="en-GB" b="1" cap="all" spc="0" dirty="0">
            <a:ln w="0"/>
            <a:solidFill>
              <a:schemeClr val="tx1"/>
            </a:solidFill>
            <a:effectLst>
              <a:reflection blurRad="12700" stA="50000" endPos="50000" dist="5000" dir="5400000" sy="-100000" rotWithShape="0"/>
            </a:effectLst>
          </a:endParaRPr>
        </a:p>
      </dgm:t>
    </dgm:pt>
    <dgm:pt modelId="{2F4E521D-45CA-4523-8092-7DA65AFBE97E}" type="parTrans" cxnId="{3E324C8D-A4B2-4A22-BFBE-AFE4E6FAB3CC}">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9B750A40-2B70-4013-B8EA-621B123E06D2}" type="sibTrans" cxnId="{3E324C8D-A4B2-4A22-BFBE-AFE4E6FAB3CC}">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17A704EC-963A-47C7-91CA-99A4C97C9130}">
      <dgm:prSet phldrT="[Tex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spc="0" dirty="0" smtClean="0">
              <a:ln w="0"/>
              <a:solidFill>
                <a:schemeClr val="tx1"/>
              </a:solidFill>
              <a:effectLst>
                <a:reflection blurRad="12700" stA="50000" endPos="50000" dist="5000" dir="5400000" sy="-100000" rotWithShape="0"/>
              </a:effectLst>
            </a:rPr>
            <a:t>Cause 2: Truman Doctrine</a:t>
          </a:r>
          <a:endParaRPr lang="en-GB" b="1" cap="all" spc="0" dirty="0">
            <a:ln w="0"/>
            <a:solidFill>
              <a:schemeClr val="tx1"/>
            </a:solidFill>
            <a:effectLst>
              <a:reflection blurRad="12700" stA="50000" endPos="50000" dist="5000" dir="5400000" sy="-100000" rotWithShape="0"/>
            </a:effectLst>
          </a:endParaRPr>
        </a:p>
      </dgm:t>
    </dgm:pt>
    <dgm:pt modelId="{F957F6A0-EB0C-4672-9CEA-947EA981CE9F}" type="parTrans" cxnId="{9B8F26FE-75F5-4090-86EB-9089919ADBD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27406645-CFFB-4900-8E2C-00D021F22193}" type="sibTrans" cxnId="{9B8F26FE-75F5-4090-86EB-9089919ADBD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421AAD56-21B9-4B47-96A1-46C3B7AEE90E}">
      <dgm:prSet phldrT="[Tex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spc="0" dirty="0" smtClean="0">
              <a:ln w="0"/>
              <a:solidFill>
                <a:schemeClr val="tx1"/>
              </a:solidFill>
              <a:effectLst>
                <a:reflection blurRad="12700" stA="50000" endPos="50000" dist="5000" dir="5400000" sy="-100000" rotWithShape="0"/>
              </a:effectLst>
            </a:rPr>
            <a:t>Cause 3: Berlin Blockade</a:t>
          </a:r>
          <a:endParaRPr lang="en-GB" b="1" cap="all" spc="0" dirty="0">
            <a:ln w="0"/>
            <a:solidFill>
              <a:schemeClr val="tx1"/>
            </a:solidFill>
            <a:effectLst>
              <a:reflection blurRad="12700" stA="50000" endPos="50000" dist="5000" dir="5400000" sy="-100000" rotWithShape="0"/>
            </a:effectLst>
          </a:endParaRPr>
        </a:p>
      </dgm:t>
    </dgm:pt>
    <dgm:pt modelId="{174BF7C6-F4F6-4105-B926-C78325192571}" type="parTrans" cxnId="{22E1B311-1BAB-4D99-934B-3FD978F476AA}">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EA13A560-BFFD-43DD-9F23-18F6DCA9AA96}" type="sibTrans" cxnId="{22E1B311-1BAB-4D99-934B-3FD978F476AA}">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0DEBD036-79A7-47D3-B97A-8A183A48A7D6}">
      <dgm:prSet phldrT="[Tex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spc="0" dirty="0" smtClean="0">
              <a:ln w="0"/>
              <a:solidFill>
                <a:schemeClr val="tx1"/>
              </a:solidFill>
              <a:effectLst>
                <a:reflection blurRad="12700" stA="50000" endPos="50000" dist="5000" dir="5400000" sy="-100000" rotWithShape="0"/>
              </a:effectLst>
            </a:rPr>
            <a:t>Conclusion – rank ordering and linking.</a:t>
          </a:r>
          <a:endParaRPr lang="en-GB" b="1" cap="all" spc="0" dirty="0">
            <a:ln w="0"/>
            <a:solidFill>
              <a:schemeClr val="tx1"/>
            </a:solidFill>
            <a:effectLst>
              <a:reflection blurRad="12700" stA="50000" endPos="50000" dist="5000" dir="5400000" sy="-100000" rotWithShape="0"/>
            </a:effectLst>
          </a:endParaRPr>
        </a:p>
      </dgm:t>
    </dgm:pt>
    <dgm:pt modelId="{51325F49-588A-4C50-B27F-B3638E9DC892}" type="parTrans" cxnId="{D6F81066-14F5-4B6E-8B2C-D5C55BA5B69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25D08558-5962-44F2-BE39-84FC1CAE72B8}" type="sibTrans" cxnId="{D6F81066-14F5-4B6E-8B2C-D5C55BA5B69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GB" b="1" cap="all" spc="0">
            <a:ln w="0"/>
            <a:solidFill>
              <a:schemeClr val="tx1"/>
            </a:solidFill>
            <a:effectLst>
              <a:reflection blurRad="12700" stA="50000" endPos="50000" dist="5000" dir="5400000" sy="-100000" rotWithShape="0"/>
            </a:effectLst>
          </a:endParaRPr>
        </a:p>
      </dgm:t>
    </dgm:pt>
    <dgm:pt modelId="{CFFE33CB-78EF-4B04-BAC0-021979BCCA3F}" type="pres">
      <dgm:prSet presAssocID="{3DA80424-1558-4C9A-B958-FFAB21D5AC95}" presName="linear" presStyleCnt="0">
        <dgm:presLayoutVars>
          <dgm:dir/>
          <dgm:animLvl val="lvl"/>
          <dgm:resizeHandles val="exact"/>
        </dgm:presLayoutVars>
      </dgm:prSet>
      <dgm:spPr/>
    </dgm:pt>
    <dgm:pt modelId="{E775906B-E796-4AB7-8F97-62E669B9707E}" type="pres">
      <dgm:prSet presAssocID="{4DC4B465-50CF-4A4A-9428-9EA11E052472}" presName="parentLin" presStyleCnt="0"/>
      <dgm:spPr/>
    </dgm:pt>
    <dgm:pt modelId="{850C0067-7626-4BE1-9967-381FE11DA7B5}" type="pres">
      <dgm:prSet presAssocID="{4DC4B465-50CF-4A4A-9428-9EA11E052472}" presName="parentLeftMargin" presStyleLbl="node1" presStyleIdx="0" presStyleCnt="4"/>
      <dgm:spPr/>
      <dgm:t>
        <a:bodyPr/>
        <a:lstStyle/>
        <a:p>
          <a:endParaRPr lang="en-GB"/>
        </a:p>
      </dgm:t>
    </dgm:pt>
    <dgm:pt modelId="{F4E0538E-7469-4004-91A9-B800E6933DB7}" type="pres">
      <dgm:prSet presAssocID="{4DC4B465-50CF-4A4A-9428-9EA11E052472}" presName="parentText" presStyleLbl="node1" presStyleIdx="0" presStyleCnt="4">
        <dgm:presLayoutVars>
          <dgm:chMax val="0"/>
          <dgm:bulletEnabled val="1"/>
        </dgm:presLayoutVars>
      </dgm:prSet>
      <dgm:spPr/>
      <dgm:t>
        <a:bodyPr/>
        <a:lstStyle/>
        <a:p>
          <a:endParaRPr lang="en-GB"/>
        </a:p>
      </dgm:t>
    </dgm:pt>
    <dgm:pt modelId="{FF3FF422-C424-4DE4-AF66-93A3A9BB3D60}" type="pres">
      <dgm:prSet presAssocID="{4DC4B465-50CF-4A4A-9428-9EA11E052472}" presName="negativeSpace" presStyleCnt="0"/>
      <dgm:spPr/>
    </dgm:pt>
    <dgm:pt modelId="{6D1BAFE9-A98E-422E-85B2-27073B49D47D}" type="pres">
      <dgm:prSet presAssocID="{4DC4B465-50CF-4A4A-9428-9EA11E052472}" presName="childText" presStyleLbl="conFgAcc1" presStyleIdx="0" presStyleCnt="4">
        <dgm:presLayoutVars>
          <dgm:bulletEnabled val="1"/>
        </dgm:presLayoutVars>
      </dgm:prSet>
      <dgm:spPr/>
    </dgm:pt>
    <dgm:pt modelId="{AF5A456D-F585-4D5D-B3C1-50AB8F74C0A0}" type="pres">
      <dgm:prSet presAssocID="{9B750A40-2B70-4013-B8EA-621B123E06D2}" presName="spaceBetweenRectangles" presStyleCnt="0"/>
      <dgm:spPr/>
    </dgm:pt>
    <dgm:pt modelId="{2C2EA688-488E-4637-B511-B9595DA49421}" type="pres">
      <dgm:prSet presAssocID="{17A704EC-963A-47C7-91CA-99A4C97C9130}" presName="parentLin" presStyleCnt="0"/>
      <dgm:spPr/>
    </dgm:pt>
    <dgm:pt modelId="{564A422C-DE74-41DA-BF53-1176AC57B59A}" type="pres">
      <dgm:prSet presAssocID="{17A704EC-963A-47C7-91CA-99A4C97C9130}" presName="parentLeftMargin" presStyleLbl="node1" presStyleIdx="0" presStyleCnt="4"/>
      <dgm:spPr/>
      <dgm:t>
        <a:bodyPr/>
        <a:lstStyle/>
        <a:p>
          <a:endParaRPr lang="en-GB"/>
        </a:p>
      </dgm:t>
    </dgm:pt>
    <dgm:pt modelId="{62C3EE62-3DAB-428D-A8AC-E8B36DCE97AE}" type="pres">
      <dgm:prSet presAssocID="{17A704EC-963A-47C7-91CA-99A4C97C9130}" presName="parentText" presStyleLbl="node1" presStyleIdx="1" presStyleCnt="4">
        <dgm:presLayoutVars>
          <dgm:chMax val="0"/>
          <dgm:bulletEnabled val="1"/>
        </dgm:presLayoutVars>
      </dgm:prSet>
      <dgm:spPr/>
      <dgm:t>
        <a:bodyPr/>
        <a:lstStyle/>
        <a:p>
          <a:endParaRPr lang="en-GB"/>
        </a:p>
      </dgm:t>
    </dgm:pt>
    <dgm:pt modelId="{09CE35DE-1836-4B9A-9A0C-194515FF7D4A}" type="pres">
      <dgm:prSet presAssocID="{17A704EC-963A-47C7-91CA-99A4C97C9130}" presName="negativeSpace" presStyleCnt="0"/>
      <dgm:spPr/>
    </dgm:pt>
    <dgm:pt modelId="{62A5C57C-A0C9-48B8-A92E-6CA605F4B113}" type="pres">
      <dgm:prSet presAssocID="{17A704EC-963A-47C7-91CA-99A4C97C9130}" presName="childText" presStyleLbl="conFgAcc1" presStyleIdx="1" presStyleCnt="4">
        <dgm:presLayoutVars>
          <dgm:bulletEnabled val="1"/>
        </dgm:presLayoutVars>
      </dgm:prSet>
      <dgm:spPr/>
    </dgm:pt>
    <dgm:pt modelId="{AF4A5A58-A757-4118-AF37-01343E3644E2}" type="pres">
      <dgm:prSet presAssocID="{27406645-CFFB-4900-8E2C-00D021F22193}" presName="spaceBetweenRectangles" presStyleCnt="0"/>
      <dgm:spPr/>
    </dgm:pt>
    <dgm:pt modelId="{95F4EC10-CE41-4106-94AB-AD6F4A32B17A}" type="pres">
      <dgm:prSet presAssocID="{421AAD56-21B9-4B47-96A1-46C3B7AEE90E}" presName="parentLin" presStyleCnt="0"/>
      <dgm:spPr/>
    </dgm:pt>
    <dgm:pt modelId="{0C5BEE6C-896C-42BB-8876-721F48D856F6}" type="pres">
      <dgm:prSet presAssocID="{421AAD56-21B9-4B47-96A1-46C3B7AEE90E}" presName="parentLeftMargin" presStyleLbl="node1" presStyleIdx="1" presStyleCnt="4"/>
      <dgm:spPr/>
      <dgm:t>
        <a:bodyPr/>
        <a:lstStyle/>
        <a:p>
          <a:endParaRPr lang="en-GB"/>
        </a:p>
      </dgm:t>
    </dgm:pt>
    <dgm:pt modelId="{9C2306FB-EBB9-49A0-BE67-F46347C53858}" type="pres">
      <dgm:prSet presAssocID="{421AAD56-21B9-4B47-96A1-46C3B7AEE90E}" presName="parentText" presStyleLbl="node1" presStyleIdx="2" presStyleCnt="4">
        <dgm:presLayoutVars>
          <dgm:chMax val="0"/>
          <dgm:bulletEnabled val="1"/>
        </dgm:presLayoutVars>
      </dgm:prSet>
      <dgm:spPr/>
      <dgm:t>
        <a:bodyPr/>
        <a:lstStyle/>
        <a:p>
          <a:endParaRPr lang="en-GB"/>
        </a:p>
      </dgm:t>
    </dgm:pt>
    <dgm:pt modelId="{06D8248A-2D1C-42E1-893B-6715C6FAB471}" type="pres">
      <dgm:prSet presAssocID="{421AAD56-21B9-4B47-96A1-46C3B7AEE90E}" presName="negativeSpace" presStyleCnt="0"/>
      <dgm:spPr/>
    </dgm:pt>
    <dgm:pt modelId="{F6A4777C-39B4-42EA-A83E-CD588186BA82}" type="pres">
      <dgm:prSet presAssocID="{421AAD56-21B9-4B47-96A1-46C3B7AEE90E}" presName="childText" presStyleLbl="conFgAcc1" presStyleIdx="2" presStyleCnt="4">
        <dgm:presLayoutVars>
          <dgm:bulletEnabled val="1"/>
        </dgm:presLayoutVars>
      </dgm:prSet>
      <dgm:spPr/>
    </dgm:pt>
    <dgm:pt modelId="{747179A4-A893-4BE6-A6BE-D9CF68FCC9D5}" type="pres">
      <dgm:prSet presAssocID="{EA13A560-BFFD-43DD-9F23-18F6DCA9AA96}" presName="spaceBetweenRectangles" presStyleCnt="0"/>
      <dgm:spPr/>
    </dgm:pt>
    <dgm:pt modelId="{34A40FC9-43AF-439C-91B9-DCF1F9DCE84D}" type="pres">
      <dgm:prSet presAssocID="{0DEBD036-79A7-47D3-B97A-8A183A48A7D6}" presName="parentLin" presStyleCnt="0"/>
      <dgm:spPr/>
    </dgm:pt>
    <dgm:pt modelId="{7921458C-AA9F-4454-A214-F1150AEDF594}" type="pres">
      <dgm:prSet presAssocID="{0DEBD036-79A7-47D3-B97A-8A183A48A7D6}" presName="parentLeftMargin" presStyleLbl="node1" presStyleIdx="2" presStyleCnt="4"/>
      <dgm:spPr/>
      <dgm:t>
        <a:bodyPr/>
        <a:lstStyle/>
        <a:p>
          <a:endParaRPr lang="en-GB"/>
        </a:p>
      </dgm:t>
    </dgm:pt>
    <dgm:pt modelId="{4A3432A5-BCAF-41B9-8B48-B36A5E3BA84F}" type="pres">
      <dgm:prSet presAssocID="{0DEBD036-79A7-47D3-B97A-8A183A48A7D6}" presName="parentText" presStyleLbl="node1" presStyleIdx="3" presStyleCnt="4">
        <dgm:presLayoutVars>
          <dgm:chMax val="0"/>
          <dgm:bulletEnabled val="1"/>
        </dgm:presLayoutVars>
      </dgm:prSet>
      <dgm:spPr/>
      <dgm:t>
        <a:bodyPr/>
        <a:lstStyle/>
        <a:p>
          <a:endParaRPr lang="en-GB"/>
        </a:p>
      </dgm:t>
    </dgm:pt>
    <dgm:pt modelId="{69E33016-7318-4C7E-8C19-374BAA47875B}" type="pres">
      <dgm:prSet presAssocID="{0DEBD036-79A7-47D3-B97A-8A183A48A7D6}" presName="negativeSpace" presStyleCnt="0"/>
      <dgm:spPr/>
    </dgm:pt>
    <dgm:pt modelId="{83342717-88E5-43D1-B7E5-B625102EBE45}" type="pres">
      <dgm:prSet presAssocID="{0DEBD036-79A7-47D3-B97A-8A183A48A7D6}" presName="childText" presStyleLbl="conFgAcc1" presStyleIdx="3" presStyleCnt="4">
        <dgm:presLayoutVars>
          <dgm:bulletEnabled val="1"/>
        </dgm:presLayoutVars>
      </dgm:prSet>
      <dgm:spPr/>
    </dgm:pt>
  </dgm:ptLst>
  <dgm:cxnLst>
    <dgm:cxn modelId="{A4CDA8E5-CEE7-44D9-8F57-35522ABBB885}" type="presOf" srcId="{3DA80424-1558-4C9A-B958-FFAB21D5AC95}" destId="{CFFE33CB-78EF-4B04-BAC0-021979BCCA3F}" srcOrd="0" destOrd="0" presId="urn:microsoft.com/office/officeart/2005/8/layout/list1"/>
    <dgm:cxn modelId="{9FCB4250-7CA2-48F4-BA5A-B21B080A72A6}" type="presOf" srcId="{4DC4B465-50CF-4A4A-9428-9EA11E052472}" destId="{F4E0538E-7469-4004-91A9-B800E6933DB7}" srcOrd="1" destOrd="0" presId="urn:microsoft.com/office/officeart/2005/8/layout/list1"/>
    <dgm:cxn modelId="{FDA60021-D9A7-4168-9302-D9EFF47368CA}" type="presOf" srcId="{0DEBD036-79A7-47D3-B97A-8A183A48A7D6}" destId="{7921458C-AA9F-4454-A214-F1150AEDF594}" srcOrd="0" destOrd="0" presId="urn:microsoft.com/office/officeart/2005/8/layout/list1"/>
    <dgm:cxn modelId="{6B0FB810-C943-43AD-BEC2-C587D0F8FE1A}" type="presOf" srcId="{17A704EC-963A-47C7-91CA-99A4C97C9130}" destId="{62C3EE62-3DAB-428D-A8AC-E8B36DCE97AE}" srcOrd="1" destOrd="0" presId="urn:microsoft.com/office/officeart/2005/8/layout/list1"/>
    <dgm:cxn modelId="{F7108A8A-6595-4FA6-93D6-BC5B650F426D}" type="presOf" srcId="{0DEBD036-79A7-47D3-B97A-8A183A48A7D6}" destId="{4A3432A5-BCAF-41B9-8B48-B36A5E3BA84F}" srcOrd="1" destOrd="0" presId="urn:microsoft.com/office/officeart/2005/8/layout/list1"/>
    <dgm:cxn modelId="{9244E19C-1D1E-4C38-AB90-FB85F917B839}" type="presOf" srcId="{4DC4B465-50CF-4A4A-9428-9EA11E052472}" destId="{850C0067-7626-4BE1-9967-381FE11DA7B5}" srcOrd="0" destOrd="0" presId="urn:microsoft.com/office/officeart/2005/8/layout/list1"/>
    <dgm:cxn modelId="{9DBBCDA1-78C4-4A29-A56E-EC9CDD6096C7}" type="presOf" srcId="{17A704EC-963A-47C7-91CA-99A4C97C9130}" destId="{564A422C-DE74-41DA-BF53-1176AC57B59A}" srcOrd="0" destOrd="0" presId="urn:microsoft.com/office/officeart/2005/8/layout/list1"/>
    <dgm:cxn modelId="{9B8F26FE-75F5-4090-86EB-9089919ADBD7}" srcId="{3DA80424-1558-4C9A-B958-FFAB21D5AC95}" destId="{17A704EC-963A-47C7-91CA-99A4C97C9130}" srcOrd="1" destOrd="0" parTransId="{F957F6A0-EB0C-4672-9CEA-947EA981CE9F}" sibTransId="{27406645-CFFB-4900-8E2C-00D021F22193}"/>
    <dgm:cxn modelId="{22E1B311-1BAB-4D99-934B-3FD978F476AA}" srcId="{3DA80424-1558-4C9A-B958-FFAB21D5AC95}" destId="{421AAD56-21B9-4B47-96A1-46C3B7AEE90E}" srcOrd="2" destOrd="0" parTransId="{174BF7C6-F4F6-4105-B926-C78325192571}" sibTransId="{EA13A560-BFFD-43DD-9F23-18F6DCA9AA96}"/>
    <dgm:cxn modelId="{513A64DA-4D65-4FF9-9981-DA33FB5BD751}" type="presOf" srcId="{421AAD56-21B9-4B47-96A1-46C3B7AEE90E}" destId="{0C5BEE6C-896C-42BB-8876-721F48D856F6}" srcOrd="0" destOrd="0" presId="urn:microsoft.com/office/officeart/2005/8/layout/list1"/>
    <dgm:cxn modelId="{210BD97F-2487-4F27-B1EF-2201FAF91A4E}" type="presOf" srcId="{421AAD56-21B9-4B47-96A1-46C3B7AEE90E}" destId="{9C2306FB-EBB9-49A0-BE67-F46347C53858}" srcOrd="1" destOrd="0" presId="urn:microsoft.com/office/officeart/2005/8/layout/list1"/>
    <dgm:cxn modelId="{3E324C8D-A4B2-4A22-BFBE-AFE4E6FAB3CC}" srcId="{3DA80424-1558-4C9A-B958-FFAB21D5AC95}" destId="{4DC4B465-50CF-4A4A-9428-9EA11E052472}" srcOrd="0" destOrd="0" parTransId="{2F4E521D-45CA-4523-8092-7DA65AFBE97E}" sibTransId="{9B750A40-2B70-4013-B8EA-621B123E06D2}"/>
    <dgm:cxn modelId="{D6F81066-14F5-4B6E-8B2C-D5C55BA5B697}" srcId="{3DA80424-1558-4C9A-B958-FFAB21D5AC95}" destId="{0DEBD036-79A7-47D3-B97A-8A183A48A7D6}" srcOrd="3" destOrd="0" parTransId="{51325F49-588A-4C50-B27F-B3638E9DC892}" sibTransId="{25D08558-5962-44F2-BE39-84FC1CAE72B8}"/>
    <dgm:cxn modelId="{018C9CB0-7331-4CBF-BCE9-D63F45B09306}" type="presParOf" srcId="{CFFE33CB-78EF-4B04-BAC0-021979BCCA3F}" destId="{E775906B-E796-4AB7-8F97-62E669B9707E}" srcOrd="0" destOrd="0" presId="urn:microsoft.com/office/officeart/2005/8/layout/list1"/>
    <dgm:cxn modelId="{01F9163D-1C0C-41E1-A969-8FC8BD7DFEF7}" type="presParOf" srcId="{E775906B-E796-4AB7-8F97-62E669B9707E}" destId="{850C0067-7626-4BE1-9967-381FE11DA7B5}" srcOrd="0" destOrd="0" presId="urn:microsoft.com/office/officeart/2005/8/layout/list1"/>
    <dgm:cxn modelId="{E391394B-168B-48BE-A85E-71103B7CF553}" type="presParOf" srcId="{E775906B-E796-4AB7-8F97-62E669B9707E}" destId="{F4E0538E-7469-4004-91A9-B800E6933DB7}" srcOrd="1" destOrd="0" presId="urn:microsoft.com/office/officeart/2005/8/layout/list1"/>
    <dgm:cxn modelId="{3B356888-1D62-4704-96E0-45FCFC3D3B00}" type="presParOf" srcId="{CFFE33CB-78EF-4B04-BAC0-021979BCCA3F}" destId="{FF3FF422-C424-4DE4-AF66-93A3A9BB3D60}" srcOrd="1" destOrd="0" presId="urn:microsoft.com/office/officeart/2005/8/layout/list1"/>
    <dgm:cxn modelId="{D4D09958-4031-423D-9590-0E5D6FF71F39}" type="presParOf" srcId="{CFFE33CB-78EF-4B04-BAC0-021979BCCA3F}" destId="{6D1BAFE9-A98E-422E-85B2-27073B49D47D}" srcOrd="2" destOrd="0" presId="urn:microsoft.com/office/officeart/2005/8/layout/list1"/>
    <dgm:cxn modelId="{C1D32F78-EC31-4BDC-BBC8-DE860DB5DFF2}" type="presParOf" srcId="{CFFE33CB-78EF-4B04-BAC0-021979BCCA3F}" destId="{AF5A456D-F585-4D5D-B3C1-50AB8F74C0A0}" srcOrd="3" destOrd="0" presId="urn:microsoft.com/office/officeart/2005/8/layout/list1"/>
    <dgm:cxn modelId="{E63EB617-F653-4EFA-AA4C-67B65E0DE886}" type="presParOf" srcId="{CFFE33CB-78EF-4B04-BAC0-021979BCCA3F}" destId="{2C2EA688-488E-4637-B511-B9595DA49421}" srcOrd="4" destOrd="0" presId="urn:microsoft.com/office/officeart/2005/8/layout/list1"/>
    <dgm:cxn modelId="{B3A7ADF5-7436-4F48-BA0A-FA6FD3246DB2}" type="presParOf" srcId="{2C2EA688-488E-4637-B511-B9595DA49421}" destId="{564A422C-DE74-41DA-BF53-1176AC57B59A}" srcOrd="0" destOrd="0" presId="urn:microsoft.com/office/officeart/2005/8/layout/list1"/>
    <dgm:cxn modelId="{F9391208-9A36-4012-914B-B583D517B359}" type="presParOf" srcId="{2C2EA688-488E-4637-B511-B9595DA49421}" destId="{62C3EE62-3DAB-428D-A8AC-E8B36DCE97AE}" srcOrd="1" destOrd="0" presId="urn:microsoft.com/office/officeart/2005/8/layout/list1"/>
    <dgm:cxn modelId="{0384A311-1DB6-417C-8CD6-BE7058F1612B}" type="presParOf" srcId="{CFFE33CB-78EF-4B04-BAC0-021979BCCA3F}" destId="{09CE35DE-1836-4B9A-9A0C-194515FF7D4A}" srcOrd="5" destOrd="0" presId="urn:microsoft.com/office/officeart/2005/8/layout/list1"/>
    <dgm:cxn modelId="{5EFB78FC-071C-49A3-B037-263DEE14F0A6}" type="presParOf" srcId="{CFFE33CB-78EF-4B04-BAC0-021979BCCA3F}" destId="{62A5C57C-A0C9-48B8-A92E-6CA605F4B113}" srcOrd="6" destOrd="0" presId="urn:microsoft.com/office/officeart/2005/8/layout/list1"/>
    <dgm:cxn modelId="{9392C614-0525-487B-9491-2D62B017E592}" type="presParOf" srcId="{CFFE33CB-78EF-4B04-BAC0-021979BCCA3F}" destId="{AF4A5A58-A757-4118-AF37-01343E3644E2}" srcOrd="7" destOrd="0" presId="urn:microsoft.com/office/officeart/2005/8/layout/list1"/>
    <dgm:cxn modelId="{B92EB651-E2B7-4B62-9B6F-0E38F0B052B2}" type="presParOf" srcId="{CFFE33CB-78EF-4B04-BAC0-021979BCCA3F}" destId="{95F4EC10-CE41-4106-94AB-AD6F4A32B17A}" srcOrd="8" destOrd="0" presId="urn:microsoft.com/office/officeart/2005/8/layout/list1"/>
    <dgm:cxn modelId="{ADB2B563-C218-4824-8B08-D2C38B9B05F3}" type="presParOf" srcId="{95F4EC10-CE41-4106-94AB-AD6F4A32B17A}" destId="{0C5BEE6C-896C-42BB-8876-721F48D856F6}" srcOrd="0" destOrd="0" presId="urn:microsoft.com/office/officeart/2005/8/layout/list1"/>
    <dgm:cxn modelId="{786CFB74-5233-43A3-9922-ACFA7B3DAF80}" type="presParOf" srcId="{95F4EC10-CE41-4106-94AB-AD6F4A32B17A}" destId="{9C2306FB-EBB9-49A0-BE67-F46347C53858}" srcOrd="1" destOrd="0" presId="urn:microsoft.com/office/officeart/2005/8/layout/list1"/>
    <dgm:cxn modelId="{62B2801D-D93B-4532-8507-F99F001535A8}" type="presParOf" srcId="{CFFE33CB-78EF-4B04-BAC0-021979BCCA3F}" destId="{06D8248A-2D1C-42E1-893B-6715C6FAB471}" srcOrd="9" destOrd="0" presId="urn:microsoft.com/office/officeart/2005/8/layout/list1"/>
    <dgm:cxn modelId="{AA227860-C981-4C83-A634-E937A00961D1}" type="presParOf" srcId="{CFFE33CB-78EF-4B04-BAC0-021979BCCA3F}" destId="{F6A4777C-39B4-42EA-A83E-CD588186BA82}" srcOrd="10" destOrd="0" presId="urn:microsoft.com/office/officeart/2005/8/layout/list1"/>
    <dgm:cxn modelId="{D5784835-EBC9-4477-A09D-49204B4AFE4C}" type="presParOf" srcId="{CFFE33CB-78EF-4B04-BAC0-021979BCCA3F}" destId="{747179A4-A893-4BE6-A6BE-D9CF68FCC9D5}" srcOrd="11" destOrd="0" presId="urn:microsoft.com/office/officeart/2005/8/layout/list1"/>
    <dgm:cxn modelId="{0E985FCA-62EC-4731-9C00-918F2A17BF9E}" type="presParOf" srcId="{CFFE33CB-78EF-4B04-BAC0-021979BCCA3F}" destId="{34A40FC9-43AF-439C-91B9-DCF1F9DCE84D}" srcOrd="12" destOrd="0" presId="urn:microsoft.com/office/officeart/2005/8/layout/list1"/>
    <dgm:cxn modelId="{B48A0B08-F11B-4F1E-85FB-4532BD633236}" type="presParOf" srcId="{34A40FC9-43AF-439C-91B9-DCF1F9DCE84D}" destId="{7921458C-AA9F-4454-A214-F1150AEDF594}" srcOrd="0" destOrd="0" presId="urn:microsoft.com/office/officeart/2005/8/layout/list1"/>
    <dgm:cxn modelId="{F92B3D6B-9229-405E-AF4D-3CE919711350}" type="presParOf" srcId="{34A40FC9-43AF-439C-91B9-DCF1F9DCE84D}" destId="{4A3432A5-BCAF-41B9-8B48-B36A5E3BA84F}" srcOrd="1" destOrd="0" presId="urn:microsoft.com/office/officeart/2005/8/layout/list1"/>
    <dgm:cxn modelId="{25D581B3-1923-4236-9F8C-B29070E6B0D9}" type="presParOf" srcId="{CFFE33CB-78EF-4B04-BAC0-021979BCCA3F}" destId="{69E33016-7318-4C7E-8C19-374BAA47875B}" srcOrd="13" destOrd="0" presId="urn:microsoft.com/office/officeart/2005/8/layout/list1"/>
    <dgm:cxn modelId="{389D4ABC-725D-4D3D-8656-D59BA44C38B0}" type="presParOf" srcId="{CFFE33CB-78EF-4B04-BAC0-021979BCCA3F}" destId="{83342717-88E5-43D1-B7E5-B625102EBE4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C4516-F165-414E-A15C-0905CD57130D}">
      <dsp:nvSpPr>
        <dsp:cNvPr id="0" name=""/>
        <dsp:cNvSpPr/>
      </dsp:nvSpPr>
      <dsp:spPr>
        <a:xfrm>
          <a:off x="699" y="630"/>
          <a:ext cx="6094601"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b="1" kern="1200" cap="none" spc="0" smtClean="0">
              <a:ln w="12700">
                <a:prstDash val="solid"/>
              </a:ln>
              <a:effectLst>
                <a:outerShdw blurRad="41275" dist="20320" dir="1800000" algn="tl" rotWithShape="0">
                  <a:srgbClr val="000000">
                    <a:alpha val="40000"/>
                  </a:srgbClr>
                </a:outerShdw>
              </a:effectLst>
            </a:rPr>
            <a:t>Communism v Capitalism</a:t>
          </a:r>
          <a:endParaRPr lang="en-GB" sz="3600" b="1" kern="1200" cap="none" spc="0" dirty="0">
            <a:ln w="12700">
              <a:prstDash val="solid"/>
            </a:ln>
            <a:effectLst>
              <a:outerShdw blurRad="41275" dist="20320" dir="1800000" algn="tl" rotWithShape="0">
                <a:srgbClr val="000000">
                  <a:alpha val="40000"/>
                </a:srgbClr>
              </a:outerShdw>
            </a:effectLst>
          </a:endParaRPr>
        </a:p>
      </dsp:txBody>
      <dsp:txXfrm>
        <a:off x="36858" y="36789"/>
        <a:ext cx="6022283" cy="1162247"/>
      </dsp:txXfrm>
    </dsp:sp>
    <dsp:sp modelId="{F0305E18-10DB-44B6-9E94-5BF94ABE1800}">
      <dsp:nvSpPr>
        <dsp:cNvPr id="0" name=""/>
        <dsp:cNvSpPr/>
      </dsp:nvSpPr>
      <dsp:spPr>
        <a:xfrm>
          <a:off x="699" y="1342709"/>
          <a:ext cx="3981182"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b="1" kern="1200" cap="none" spc="0" smtClean="0">
              <a:ln w="12700">
                <a:prstDash val="solid"/>
              </a:ln>
              <a:effectLst>
                <a:outerShdw blurRad="41275" dist="20320" dir="1800000" algn="tl" rotWithShape="0">
                  <a:srgbClr val="000000">
                    <a:alpha val="40000"/>
                  </a:srgbClr>
                </a:outerShdw>
              </a:effectLst>
            </a:rPr>
            <a:t>Disagreements at Yalta and Potsdam</a:t>
          </a:r>
          <a:endParaRPr lang="en-GB" sz="3000" b="1" kern="1200" cap="none" spc="0" dirty="0">
            <a:ln w="12700">
              <a:prstDash val="solid"/>
            </a:ln>
            <a:effectLst>
              <a:outerShdw blurRad="41275" dist="20320" dir="1800000" algn="tl" rotWithShape="0">
                <a:srgbClr val="000000">
                  <a:alpha val="40000"/>
                </a:srgbClr>
              </a:outerShdw>
            </a:effectLst>
          </a:endParaRPr>
        </a:p>
      </dsp:txBody>
      <dsp:txXfrm>
        <a:off x="36858" y="1378868"/>
        <a:ext cx="3908864" cy="1162247"/>
      </dsp:txXfrm>
    </dsp:sp>
    <dsp:sp modelId="{253A2171-8D8A-460E-971F-80147CA15983}">
      <dsp:nvSpPr>
        <dsp:cNvPr id="0" name=""/>
        <dsp:cNvSpPr/>
      </dsp:nvSpPr>
      <dsp:spPr>
        <a:xfrm>
          <a:off x="699" y="2684788"/>
          <a:ext cx="1949648"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cap="none" spc="0" smtClean="0">
              <a:ln w="12700">
                <a:prstDash val="solid"/>
              </a:ln>
              <a:effectLst>
                <a:outerShdw blurRad="41275" dist="20320" dir="1800000" algn="tl" rotWithShape="0">
                  <a:srgbClr val="000000">
                    <a:alpha val="40000"/>
                  </a:srgbClr>
                </a:outerShdw>
              </a:effectLst>
            </a:rPr>
            <a:t>Satellite States</a:t>
          </a:r>
          <a:endParaRPr lang="en-GB" sz="2300" b="1" kern="1200" cap="none" spc="0" dirty="0">
            <a:ln w="12700">
              <a:prstDash val="solid"/>
            </a:ln>
            <a:effectLst>
              <a:outerShdw blurRad="41275" dist="20320" dir="1800000" algn="tl" rotWithShape="0">
                <a:srgbClr val="000000">
                  <a:alpha val="40000"/>
                </a:srgbClr>
              </a:outerShdw>
            </a:effectLst>
          </a:endParaRPr>
        </a:p>
      </dsp:txBody>
      <dsp:txXfrm>
        <a:off x="36858" y="2720947"/>
        <a:ext cx="1877330" cy="1162247"/>
      </dsp:txXfrm>
    </dsp:sp>
    <dsp:sp modelId="{FC293ABB-5D4A-469A-BB2A-0A56FE5F3B26}">
      <dsp:nvSpPr>
        <dsp:cNvPr id="0" name=""/>
        <dsp:cNvSpPr/>
      </dsp:nvSpPr>
      <dsp:spPr>
        <a:xfrm>
          <a:off x="2032233" y="2684788"/>
          <a:ext cx="1949648"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cap="none" spc="0" smtClean="0">
              <a:ln w="12700">
                <a:prstDash val="solid"/>
              </a:ln>
              <a:effectLst>
                <a:outerShdw blurRad="41275" dist="20320" dir="1800000" algn="tl" rotWithShape="0">
                  <a:srgbClr val="000000">
                    <a:alpha val="40000"/>
                  </a:srgbClr>
                </a:outerShdw>
              </a:effectLst>
            </a:rPr>
            <a:t>Marshall Plan v Comecon</a:t>
          </a:r>
          <a:endParaRPr lang="en-GB" sz="2300" b="1" kern="1200" cap="none" spc="0" dirty="0">
            <a:ln w="12700">
              <a:prstDash val="solid"/>
            </a:ln>
            <a:effectLst>
              <a:outerShdw blurRad="41275" dist="20320" dir="1800000" algn="tl" rotWithShape="0">
                <a:srgbClr val="000000">
                  <a:alpha val="40000"/>
                </a:srgbClr>
              </a:outerShdw>
            </a:effectLst>
          </a:endParaRPr>
        </a:p>
      </dsp:txBody>
      <dsp:txXfrm>
        <a:off x="2068392" y="2720947"/>
        <a:ext cx="1877330" cy="1162247"/>
      </dsp:txXfrm>
    </dsp:sp>
    <dsp:sp modelId="{4DAEE8C6-D55F-4118-9B95-5F3D58A4B16F}">
      <dsp:nvSpPr>
        <dsp:cNvPr id="0" name=""/>
        <dsp:cNvSpPr/>
      </dsp:nvSpPr>
      <dsp:spPr>
        <a:xfrm>
          <a:off x="4145652" y="1342709"/>
          <a:ext cx="1949648"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b="1" kern="1200" cap="none" spc="0" smtClean="0">
              <a:ln w="12700">
                <a:prstDash val="solid"/>
              </a:ln>
              <a:effectLst>
                <a:outerShdw blurRad="41275" dist="20320" dir="1800000" algn="tl" rotWithShape="0">
                  <a:srgbClr val="000000">
                    <a:alpha val="40000"/>
                  </a:srgbClr>
                </a:outerShdw>
              </a:effectLst>
            </a:rPr>
            <a:t>Truman Doctrine</a:t>
          </a:r>
          <a:endParaRPr lang="en-GB" sz="3000" b="1" kern="1200" cap="none" spc="0" dirty="0">
            <a:ln w="12700">
              <a:prstDash val="solid"/>
            </a:ln>
            <a:effectLst>
              <a:outerShdw blurRad="41275" dist="20320" dir="1800000" algn="tl" rotWithShape="0">
                <a:srgbClr val="000000">
                  <a:alpha val="40000"/>
                </a:srgbClr>
              </a:outerShdw>
            </a:effectLst>
          </a:endParaRPr>
        </a:p>
      </dsp:txBody>
      <dsp:txXfrm>
        <a:off x="4181811" y="1378868"/>
        <a:ext cx="1877330" cy="1162247"/>
      </dsp:txXfrm>
    </dsp:sp>
    <dsp:sp modelId="{FBCC8846-0A58-4617-837E-16937F50032A}">
      <dsp:nvSpPr>
        <dsp:cNvPr id="0" name=""/>
        <dsp:cNvSpPr/>
      </dsp:nvSpPr>
      <dsp:spPr>
        <a:xfrm>
          <a:off x="4145652" y="2684788"/>
          <a:ext cx="1949648" cy="1234565"/>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cap="none" spc="0" smtClean="0">
              <a:ln w="12700">
                <a:prstDash val="solid"/>
              </a:ln>
              <a:effectLst>
                <a:outerShdw blurRad="41275" dist="20320" dir="1800000" algn="tl" rotWithShape="0">
                  <a:srgbClr val="000000">
                    <a:alpha val="40000"/>
                  </a:srgbClr>
                </a:outerShdw>
              </a:effectLst>
            </a:rPr>
            <a:t>Berlin Blockade</a:t>
          </a:r>
          <a:endParaRPr lang="en-GB" sz="2300" b="1" kern="1200" cap="none" spc="0" dirty="0">
            <a:ln w="12700">
              <a:prstDash val="solid"/>
            </a:ln>
            <a:effectLst>
              <a:outerShdw blurRad="41275" dist="20320" dir="1800000" algn="tl" rotWithShape="0">
                <a:srgbClr val="000000">
                  <a:alpha val="40000"/>
                </a:srgbClr>
              </a:outerShdw>
            </a:effectLst>
          </a:endParaRPr>
        </a:p>
      </dsp:txBody>
      <dsp:txXfrm>
        <a:off x="4181811" y="2720947"/>
        <a:ext cx="1877330" cy="1162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BAFE9-A98E-422E-85B2-27073B49D47D}">
      <dsp:nvSpPr>
        <dsp:cNvPr id="0" name=""/>
        <dsp:cNvSpPr/>
      </dsp:nvSpPr>
      <dsp:spPr>
        <a:xfrm>
          <a:off x="0" y="1277363"/>
          <a:ext cx="6768752" cy="378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F4E0538E-7469-4004-91A9-B800E6933DB7}">
      <dsp:nvSpPr>
        <dsp:cNvPr id="0" name=""/>
        <dsp:cNvSpPr/>
      </dsp:nvSpPr>
      <dsp:spPr>
        <a:xfrm>
          <a:off x="338437" y="1055963"/>
          <a:ext cx="4738126" cy="44280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2">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9090" tIns="0" rIns="179090" bIns="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666750">
            <a:lnSpc>
              <a:spcPct val="90000"/>
            </a:lnSpc>
            <a:spcBef>
              <a:spcPct val="0"/>
            </a:spcBef>
            <a:spcAft>
              <a:spcPct val="35000"/>
            </a:spcAft>
          </a:pPr>
          <a:r>
            <a:rPr lang="en-GB" sz="1500" b="1" kern="1200" cap="all" spc="0" dirty="0" smtClean="0">
              <a:ln w="0"/>
              <a:solidFill>
                <a:schemeClr val="tx1"/>
              </a:solidFill>
              <a:effectLst>
                <a:reflection blurRad="12700" stA="50000" endPos="50000" dist="5000" dir="5400000" sy="-100000" rotWithShape="0"/>
              </a:effectLst>
            </a:rPr>
            <a:t>Cause 1: Communism V Capitalism</a:t>
          </a:r>
          <a:endParaRPr lang="en-GB" sz="1500" b="1" kern="1200" cap="all" spc="0" dirty="0">
            <a:ln w="0"/>
            <a:solidFill>
              <a:schemeClr val="tx1"/>
            </a:solidFill>
            <a:effectLst>
              <a:reflection blurRad="12700" stA="50000" endPos="50000" dist="5000" dir="5400000" sy="-100000" rotWithShape="0"/>
            </a:effectLst>
          </a:endParaRPr>
        </a:p>
      </dsp:txBody>
      <dsp:txXfrm>
        <a:off x="360053" y="1077579"/>
        <a:ext cx="4694894" cy="399568"/>
      </dsp:txXfrm>
    </dsp:sp>
    <dsp:sp modelId="{62A5C57C-A0C9-48B8-A92E-6CA605F4B113}">
      <dsp:nvSpPr>
        <dsp:cNvPr id="0" name=""/>
        <dsp:cNvSpPr/>
      </dsp:nvSpPr>
      <dsp:spPr>
        <a:xfrm>
          <a:off x="0" y="1957763"/>
          <a:ext cx="6768752" cy="378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62C3EE62-3DAB-428D-A8AC-E8B36DCE97AE}">
      <dsp:nvSpPr>
        <dsp:cNvPr id="0" name=""/>
        <dsp:cNvSpPr/>
      </dsp:nvSpPr>
      <dsp:spPr>
        <a:xfrm>
          <a:off x="338437" y="1736364"/>
          <a:ext cx="4738126" cy="442800"/>
        </a:xfrm>
        <a:prstGeom prst="roundRect">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3">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9090" tIns="0" rIns="179090" bIns="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666750">
            <a:lnSpc>
              <a:spcPct val="90000"/>
            </a:lnSpc>
            <a:spcBef>
              <a:spcPct val="0"/>
            </a:spcBef>
            <a:spcAft>
              <a:spcPct val="35000"/>
            </a:spcAft>
          </a:pPr>
          <a:r>
            <a:rPr lang="en-GB" sz="1500" b="1" kern="1200" cap="all" spc="0" dirty="0" smtClean="0">
              <a:ln w="0"/>
              <a:solidFill>
                <a:schemeClr val="tx1"/>
              </a:solidFill>
              <a:effectLst>
                <a:reflection blurRad="12700" stA="50000" endPos="50000" dist="5000" dir="5400000" sy="-100000" rotWithShape="0"/>
              </a:effectLst>
            </a:rPr>
            <a:t>Cause 2: Truman Doctrine</a:t>
          </a:r>
          <a:endParaRPr lang="en-GB" sz="1500" b="1" kern="1200" cap="all" spc="0" dirty="0">
            <a:ln w="0"/>
            <a:solidFill>
              <a:schemeClr val="tx1"/>
            </a:solidFill>
            <a:effectLst>
              <a:reflection blurRad="12700" stA="50000" endPos="50000" dist="5000" dir="5400000" sy="-100000" rotWithShape="0"/>
            </a:effectLst>
          </a:endParaRPr>
        </a:p>
      </dsp:txBody>
      <dsp:txXfrm>
        <a:off x="360053" y="1757980"/>
        <a:ext cx="4694894" cy="399568"/>
      </dsp:txXfrm>
    </dsp:sp>
    <dsp:sp modelId="{F6A4777C-39B4-42EA-A83E-CD588186BA82}">
      <dsp:nvSpPr>
        <dsp:cNvPr id="0" name=""/>
        <dsp:cNvSpPr/>
      </dsp:nvSpPr>
      <dsp:spPr>
        <a:xfrm>
          <a:off x="0" y="2638163"/>
          <a:ext cx="6768752" cy="378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9C2306FB-EBB9-49A0-BE67-F46347C53858}">
      <dsp:nvSpPr>
        <dsp:cNvPr id="0" name=""/>
        <dsp:cNvSpPr/>
      </dsp:nvSpPr>
      <dsp:spPr>
        <a:xfrm>
          <a:off x="338437" y="2416763"/>
          <a:ext cx="4738126" cy="442800"/>
        </a:xfrm>
        <a:prstGeom prst="roundRect">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4">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9090" tIns="0" rIns="179090" bIns="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666750">
            <a:lnSpc>
              <a:spcPct val="90000"/>
            </a:lnSpc>
            <a:spcBef>
              <a:spcPct val="0"/>
            </a:spcBef>
            <a:spcAft>
              <a:spcPct val="35000"/>
            </a:spcAft>
          </a:pPr>
          <a:r>
            <a:rPr lang="en-GB" sz="1500" b="1" kern="1200" cap="all" spc="0" dirty="0" smtClean="0">
              <a:ln w="0"/>
              <a:solidFill>
                <a:schemeClr val="tx1"/>
              </a:solidFill>
              <a:effectLst>
                <a:reflection blurRad="12700" stA="50000" endPos="50000" dist="5000" dir="5400000" sy="-100000" rotWithShape="0"/>
              </a:effectLst>
            </a:rPr>
            <a:t>Cause 3: Berlin Blockade</a:t>
          </a:r>
          <a:endParaRPr lang="en-GB" sz="1500" b="1" kern="1200" cap="all" spc="0" dirty="0">
            <a:ln w="0"/>
            <a:solidFill>
              <a:schemeClr val="tx1"/>
            </a:solidFill>
            <a:effectLst>
              <a:reflection blurRad="12700" stA="50000" endPos="50000" dist="5000" dir="5400000" sy="-100000" rotWithShape="0"/>
            </a:effectLst>
          </a:endParaRPr>
        </a:p>
      </dsp:txBody>
      <dsp:txXfrm>
        <a:off x="360053" y="2438379"/>
        <a:ext cx="4694894" cy="399568"/>
      </dsp:txXfrm>
    </dsp:sp>
    <dsp:sp modelId="{83342717-88E5-43D1-B7E5-B625102EBE45}">
      <dsp:nvSpPr>
        <dsp:cNvPr id="0" name=""/>
        <dsp:cNvSpPr/>
      </dsp:nvSpPr>
      <dsp:spPr>
        <a:xfrm>
          <a:off x="0" y="3318564"/>
          <a:ext cx="6768752" cy="37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4A3432A5-BCAF-41B9-8B48-B36A5E3BA84F}">
      <dsp:nvSpPr>
        <dsp:cNvPr id="0" name=""/>
        <dsp:cNvSpPr/>
      </dsp:nvSpPr>
      <dsp:spPr>
        <a:xfrm>
          <a:off x="338437" y="3097163"/>
          <a:ext cx="4738126" cy="442800"/>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9090" tIns="0" rIns="179090" bIns="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666750">
            <a:lnSpc>
              <a:spcPct val="90000"/>
            </a:lnSpc>
            <a:spcBef>
              <a:spcPct val="0"/>
            </a:spcBef>
            <a:spcAft>
              <a:spcPct val="35000"/>
            </a:spcAft>
          </a:pPr>
          <a:r>
            <a:rPr lang="en-GB" sz="1500" b="1" kern="1200" cap="all" spc="0" dirty="0" smtClean="0">
              <a:ln w="0"/>
              <a:solidFill>
                <a:schemeClr val="tx1"/>
              </a:solidFill>
              <a:effectLst>
                <a:reflection blurRad="12700" stA="50000" endPos="50000" dist="5000" dir="5400000" sy="-100000" rotWithShape="0"/>
              </a:effectLst>
            </a:rPr>
            <a:t>Conclusion – rank ordering and linking.</a:t>
          </a:r>
          <a:endParaRPr lang="en-GB" sz="1500" b="1" kern="1200" cap="all" spc="0" dirty="0">
            <a:ln w="0"/>
            <a:solidFill>
              <a:schemeClr val="tx1"/>
            </a:solidFill>
            <a:effectLst>
              <a:reflection blurRad="12700" stA="50000" endPos="50000" dist="5000" dir="5400000" sy="-100000" rotWithShape="0"/>
            </a:effectLst>
          </a:endParaRPr>
        </a:p>
      </dsp:txBody>
      <dsp:txXfrm>
        <a:off x="360053" y="3118779"/>
        <a:ext cx="4694894"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64F7838-7CE6-416E-B311-557074EE6C73}" type="datetimeFigureOut">
              <a:rPr lang="en-GB" smtClean="0"/>
              <a:t>26/02/2015</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797914-F093-460F-80AA-56ACB210C4CB}"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F7838-7CE6-416E-B311-557074EE6C73}"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F7838-7CE6-416E-B311-557074EE6C73}"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4F7838-7CE6-416E-B311-557074EE6C73}"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F7838-7CE6-416E-B311-557074EE6C73}" type="datetimeFigureOut">
              <a:rPr lang="en-GB" smtClean="0"/>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64F7838-7CE6-416E-B311-557074EE6C73}" type="datetimeFigureOut">
              <a:rPr lang="en-GB" smtClean="0"/>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97914-F093-460F-80AA-56ACB210C4CB}"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4F7838-7CE6-416E-B311-557074EE6C73}" type="datetimeFigureOut">
              <a:rPr lang="en-GB" smtClean="0"/>
              <a:t>26/02/2015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F7838-7CE6-416E-B311-557074EE6C73}" type="datetimeFigureOut">
              <a:rPr lang="en-GB" smtClean="0"/>
              <a:t>26/02/2015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F7838-7CE6-416E-B311-557074EE6C73}" type="datetimeFigureOut">
              <a:rPr lang="en-GB" smtClean="0"/>
              <a:t>26/02/2015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64F7838-7CE6-416E-B311-557074EE6C73}" type="datetimeFigureOut">
              <a:rPr lang="en-GB" smtClean="0"/>
              <a:t>26/02/2015</a:t>
            </a:fld>
            <a:endParaRPr lang="en-GB"/>
          </a:p>
        </p:txBody>
      </p:sp>
      <p:sp>
        <p:nvSpPr>
          <p:cNvPr id="7" name="Slide Number Placeholder 6"/>
          <p:cNvSpPr>
            <a:spLocks noGrp="1"/>
          </p:cNvSpPr>
          <p:nvPr>
            <p:ph type="sldNum" sz="quarter" idx="12"/>
          </p:nvPr>
        </p:nvSpPr>
        <p:spPr/>
        <p:txBody>
          <a:bodyPr/>
          <a:lstStyle/>
          <a:p>
            <a:fld id="{E1797914-F093-460F-80AA-56ACB210C4CB}"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F7838-7CE6-416E-B311-557074EE6C73}" type="datetimeFigureOut">
              <a:rPr lang="en-GB" smtClean="0"/>
              <a:t>26/02/2015</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E1797914-F093-460F-80AA-56ACB210C4C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64F7838-7CE6-416E-B311-557074EE6C73}" type="datetimeFigureOut">
              <a:rPr lang="en-GB" smtClean="0"/>
              <a:t>26/02/2015</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797914-F093-460F-80AA-56ACB210C4C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2.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442913"/>
            <a:ext cx="7572375" cy="597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573212" y="548680"/>
            <a:ext cx="7772400" cy="936104"/>
          </a:xfrm>
          <a:solidFill>
            <a:schemeClr val="bg1"/>
          </a:solidFill>
        </p:spPr>
        <p:txBody>
          <a:bodyPr/>
          <a:lstStyle/>
          <a:p>
            <a:r>
              <a:rPr lang="en-GB" dirty="0" smtClean="0"/>
              <a:t>The BIG Question – Paper 1</a:t>
            </a:r>
            <a:endParaRPr lang="en-GB" dirty="0"/>
          </a:p>
        </p:txBody>
      </p:sp>
      <p:sp>
        <p:nvSpPr>
          <p:cNvPr id="3" name="Subtitle 2"/>
          <p:cNvSpPr>
            <a:spLocks noGrp="1"/>
          </p:cNvSpPr>
          <p:nvPr>
            <p:ph type="subTitle" idx="1"/>
          </p:nvPr>
        </p:nvSpPr>
        <p:spPr>
          <a:xfrm>
            <a:off x="1371600" y="4941168"/>
            <a:ext cx="6400800" cy="1080120"/>
          </a:xfrm>
          <a:solidFill>
            <a:schemeClr val="bg1"/>
          </a:solidFill>
        </p:spPr>
        <p:txBody>
          <a:bodyPr/>
          <a:lstStyle/>
          <a:p>
            <a:r>
              <a:rPr lang="en-GB" dirty="0" smtClean="0">
                <a:solidFill>
                  <a:schemeClr val="tx1"/>
                </a:solidFill>
              </a:rPr>
              <a:t>How to answer the (16) mark Question on Paper 1.</a:t>
            </a:r>
            <a:endParaRPr lang="en-GB" dirty="0">
              <a:solidFill>
                <a:schemeClr val="tx1"/>
              </a:solidFill>
            </a:endParaRPr>
          </a:p>
        </p:txBody>
      </p:sp>
    </p:spTree>
    <p:extLst>
      <p:ext uri="{BB962C8B-B14F-4D97-AF65-F5344CB8AC3E}">
        <p14:creationId xmlns:p14="http://schemas.microsoft.com/office/powerpoint/2010/main" val="2626047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636912"/>
            <a:ext cx="6750496" cy="2308324"/>
          </a:xfrm>
          <a:prstGeom prst="rect">
            <a:avLst/>
          </a:prstGeom>
        </p:spPr>
        <p:txBody>
          <a:bodyPr wrap="square">
            <a:spAutoFit/>
          </a:bodyPr>
          <a:lstStyle/>
          <a:p>
            <a:pPr marL="68580" indent="0">
              <a:buNone/>
            </a:pPr>
            <a:r>
              <a:rPr lang="en-GB" b="1" dirty="0" smtClean="0"/>
              <a:t>6 </a:t>
            </a:r>
            <a:r>
              <a:rPr lang="en-GB" dirty="0" smtClean="0"/>
              <a:t>Explain why relations between the USA and the Soviet Union grew worse in the  period 1945–48. </a:t>
            </a:r>
            <a:r>
              <a:rPr lang="en-GB" b="1" dirty="0" smtClean="0"/>
              <a:t>(13)</a:t>
            </a:r>
          </a:p>
          <a:p>
            <a:pPr marL="68580" indent="0">
              <a:buNone/>
            </a:pPr>
            <a:endParaRPr lang="en-GB" b="1" dirty="0" smtClean="0"/>
          </a:p>
          <a:p>
            <a:pPr marL="68580" indent="0">
              <a:buNone/>
            </a:pPr>
            <a:r>
              <a:rPr lang="en-GB" dirty="0" smtClean="0"/>
              <a:t>You may use the following in your answer.</a:t>
            </a:r>
          </a:p>
          <a:p>
            <a:r>
              <a:rPr lang="en-GB" dirty="0" smtClean="0"/>
              <a:t>• </a:t>
            </a:r>
            <a:r>
              <a:rPr lang="en-GB" b="1" dirty="0" smtClean="0">
                <a:solidFill>
                  <a:srgbClr val="FF0000"/>
                </a:solidFill>
              </a:rPr>
              <a:t>Capitalism and communism</a:t>
            </a:r>
          </a:p>
          <a:p>
            <a:r>
              <a:rPr lang="en-GB" b="1" dirty="0" smtClean="0">
                <a:solidFill>
                  <a:srgbClr val="FF0000"/>
                </a:solidFill>
              </a:rPr>
              <a:t>• The Berlin Blockade.</a:t>
            </a:r>
          </a:p>
          <a:p>
            <a:endParaRPr lang="en-GB" dirty="0" smtClean="0"/>
          </a:p>
          <a:p>
            <a:pPr marL="68580" indent="0">
              <a:buNone/>
            </a:pPr>
            <a:r>
              <a:rPr lang="en-GB" dirty="0" smtClean="0"/>
              <a:t>You must also include information of your own.</a:t>
            </a:r>
            <a:endParaRPr lang="en-GB" dirty="0"/>
          </a:p>
        </p:txBody>
      </p:sp>
      <p:cxnSp>
        <p:nvCxnSpPr>
          <p:cNvPr id="8" name="Straight Arrow Connector 7"/>
          <p:cNvCxnSpPr/>
          <p:nvPr/>
        </p:nvCxnSpPr>
        <p:spPr>
          <a:xfrm>
            <a:off x="4118298" y="4149080"/>
            <a:ext cx="1174135" cy="115212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92433" y="5301207"/>
            <a:ext cx="3240007" cy="923330"/>
          </a:xfrm>
          <a:prstGeom prst="rect">
            <a:avLst/>
          </a:prstGeom>
          <a:noFill/>
        </p:spPr>
        <p:txBody>
          <a:bodyPr wrap="square" rtlCol="0">
            <a:spAutoFit/>
          </a:bodyPr>
          <a:lstStyle/>
          <a:p>
            <a:r>
              <a:rPr lang="en-GB" dirty="0" smtClean="0"/>
              <a:t>Here the exam board are giving you at least 2 topics to write about.</a:t>
            </a:r>
            <a:endParaRPr lang="en-GB" dirty="0"/>
          </a:p>
        </p:txBody>
      </p:sp>
    </p:spTree>
    <p:extLst>
      <p:ext uri="{BB962C8B-B14F-4D97-AF65-F5344CB8AC3E}">
        <p14:creationId xmlns:p14="http://schemas.microsoft.com/office/powerpoint/2010/main" val="43149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636912"/>
            <a:ext cx="6750496" cy="2308324"/>
          </a:xfrm>
          <a:prstGeom prst="rect">
            <a:avLst/>
          </a:prstGeom>
        </p:spPr>
        <p:txBody>
          <a:bodyPr wrap="square">
            <a:spAutoFit/>
          </a:bodyPr>
          <a:lstStyle/>
          <a:p>
            <a:pPr marL="68580" indent="0">
              <a:buNone/>
            </a:pPr>
            <a:r>
              <a:rPr lang="en-GB" b="1" dirty="0" smtClean="0"/>
              <a:t>6 </a:t>
            </a:r>
            <a:r>
              <a:rPr lang="en-GB" dirty="0" smtClean="0"/>
              <a:t>Explain why relations between the USA and the Soviet Union grew worse in the  period 1945–48. </a:t>
            </a:r>
            <a:r>
              <a:rPr lang="en-GB" b="1" dirty="0" smtClean="0"/>
              <a:t>(13)</a:t>
            </a:r>
          </a:p>
          <a:p>
            <a:pPr marL="68580" indent="0">
              <a:buNone/>
            </a:pPr>
            <a:endParaRPr lang="en-GB" b="1" dirty="0" smtClean="0"/>
          </a:p>
          <a:p>
            <a:pPr marL="68580" indent="0">
              <a:buNone/>
            </a:pPr>
            <a:r>
              <a:rPr lang="en-GB" dirty="0" smtClean="0"/>
              <a:t>You may use the following in your answer.</a:t>
            </a:r>
          </a:p>
          <a:p>
            <a:r>
              <a:rPr lang="en-GB" dirty="0" smtClean="0"/>
              <a:t>• </a:t>
            </a:r>
            <a:r>
              <a:rPr lang="en-GB" b="1" dirty="0" smtClean="0">
                <a:solidFill>
                  <a:srgbClr val="FF0000"/>
                </a:solidFill>
              </a:rPr>
              <a:t>Capitalism and communism</a:t>
            </a:r>
          </a:p>
          <a:p>
            <a:r>
              <a:rPr lang="en-GB" b="1" dirty="0" smtClean="0">
                <a:solidFill>
                  <a:srgbClr val="FF0000"/>
                </a:solidFill>
              </a:rPr>
              <a:t>• The Berlin Blockade.</a:t>
            </a:r>
          </a:p>
          <a:p>
            <a:endParaRPr lang="en-GB" dirty="0" smtClean="0"/>
          </a:p>
          <a:p>
            <a:pPr marL="68580" indent="0">
              <a:buNone/>
            </a:pPr>
            <a:r>
              <a:rPr lang="en-GB" dirty="0" smtClean="0"/>
              <a:t>You must also include information of your own.</a:t>
            </a:r>
            <a:endParaRPr lang="en-GB" dirty="0"/>
          </a:p>
        </p:txBody>
      </p:sp>
      <p:cxnSp>
        <p:nvCxnSpPr>
          <p:cNvPr id="8" name="Straight Arrow Connector 7"/>
          <p:cNvCxnSpPr/>
          <p:nvPr/>
        </p:nvCxnSpPr>
        <p:spPr>
          <a:xfrm>
            <a:off x="4118298" y="4149080"/>
            <a:ext cx="1174135" cy="115212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92433" y="5301207"/>
            <a:ext cx="3240007" cy="923330"/>
          </a:xfrm>
          <a:prstGeom prst="rect">
            <a:avLst/>
          </a:prstGeom>
          <a:noFill/>
        </p:spPr>
        <p:txBody>
          <a:bodyPr wrap="square" rtlCol="0">
            <a:spAutoFit/>
          </a:bodyPr>
          <a:lstStyle/>
          <a:p>
            <a:r>
              <a:rPr lang="en-GB" dirty="0" smtClean="0"/>
              <a:t>Here the exam board are giving you at least 2 topics to write about.</a:t>
            </a:r>
            <a:endParaRPr lang="en-GB" dirty="0"/>
          </a:p>
        </p:txBody>
      </p:sp>
      <p:sp>
        <p:nvSpPr>
          <p:cNvPr id="3" name="TextBox 2"/>
          <p:cNvSpPr txBox="1"/>
          <p:nvPr/>
        </p:nvSpPr>
        <p:spPr>
          <a:xfrm>
            <a:off x="755576" y="5085184"/>
            <a:ext cx="3672408" cy="1200329"/>
          </a:xfrm>
          <a:prstGeom prst="rect">
            <a:avLst/>
          </a:prstGeom>
          <a:noFill/>
        </p:spPr>
        <p:txBody>
          <a:bodyPr wrap="square" rtlCol="0">
            <a:spAutoFit/>
          </a:bodyPr>
          <a:lstStyle/>
          <a:p>
            <a:r>
              <a:rPr lang="en-GB" dirty="0" smtClean="0"/>
              <a:t>But you need to write about 3 “things” to achieve a top level so you will need to include one or more of your own.</a:t>
            </a:r>
            <a:endParaRPr lang="en-GB" dirty="0"/>
          </a:p>
        </p:txBody>
      </p:sp>
      <p:cxnSp>
        <p:nvCxnSpPr>
          <p:cNvPr id="6" name="Straight Arrow Connector 5"/>
          <p:cNvCxnSpPr/>
          <p:nvPr/>
        </p:nvCxnSpPr>
        <p:spPr>
          <a:xfrm flipH="1">
            <a:off x="2123728" y="4877543"/>
            <a:ext cx="468052" cy="279649"/>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74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to include to achieve the top level:</a:t>
            </a:r>
            <a:endParaRPr lang="en-GB" dirty="0"/>
          </a:p>
        </p:txBody>
      </p:sp>
      <p:sp>
        <p:nvSpPr>
          <p:cNvPr id="3" name="Content Placeholder 2"/>
          <p:cNvSpPr>
            <a:spLocks noGrp="1"/>
          </p:cNvSpPr>
          <p:nvPr>
            <p:ph sz="quarter" idx="13"/>
          </p:nvPr>
        </p:nvSpPr>
        <p:spPr/>
        <p:txBody>
          <a:bodyPr>
            <a:normAutofit lnSpcReduction="10000"/>
          </a:bodyPr>
          <a:lstStyle/>
          <a:p>
            <a:r>
              <a:rPr lang="en-GB" dirty="0" smtClean="0"/>
              <a:t>3 explicit causes.</a:t>
            </a:r>
          </a:p>
          <a:p>
            <a:r>
              <a:rPr lang="en-GB" dirty="0" smtClean="0"/>
              <a:t>You will need to explain their RELATIVE IMPORTANCE.</a:t>
            </a:r>
          </a:p>
          <a:p>
            <a:pPr marL="68580" indent="0">
              <a:buNone/>
            </a:pPr>
            <a:r>
              <a:rPr lang="en-GB" dirty="0" smtClean="0"/>
              <a:t>Use qualifiers to help this – </a:t>
            </a:r>
            <a:r>
              <a:rPr lang="en-GB" i="1" dirty="0" smtClean="0"/>
              <a:t>“The MOST important, the LEAST…”</a:t>
            </a:r>
            <a:endParaRPr lang="en-GB" i="1" dirty="0"/>
          </a:p>
        </p:txBody>
      </p:sp>
      <p:sp>
        <p:nvSpPr>
          <p:cNvPr id="4" name="Content Placeholder 3"/>
          <p:cNvSpPr>
            <a:spLocks noGrp="1"/>
          </p:cNvSpPr>
          <p:nvPr>
            <p:ph sz="quarter" idx="14"/>
          </p:nvPr>
        </p:nvSpPr>
        <p:spPr/>
        <p:txBody>
          <a:bodyPr>
            <a:normAutofit fontScale="92500" lnSpcReduction="10000"/>
          </a:bodyPr>
          <a:lstStyle/>
          <a:p>
            <a:r>
              <a:rPr lang="en-GB" dirty="0" smtClean="0"/>
              <a:t>Show the inter-relations between the three factors – </a:t>
            </a:r>
            <a:r>
              <a:rPr lang="en-GB" dirty="0" err="1" smtClean="0"/>
              <a:t>eg</a:t>
            </a:r>
            <a:r>
              <a:rPr lang="en-GB" dirty="0" smtClean="0"/>
              <a:t> LINKING.</a:t>
            </a:r>
          </a:p>
          <a:p>
            <a:r>
              <a:rPr lang="en-GB" sz="1500" b="1" dirty="0" smtClean="0">
                <a:solidFill>
                  <a:srgbClr val="FF0000"/>
                </a:solidFill>
              </a:rPr>
              <a:t>Describe</a:t>
            </a:r>
            <a:r>
              <a:rPr lang="en-GB" dirty="0" smtClean="0"/>
              <a:t> the “thing” briefly then </a:t>
            </a:r>
            <a:r>
              <a:rPr lang="en-GB" sz="4000" b="1" dirty="0" smtClean="0">
                <a:solidFill>
                  <a:srgbClr val="FF0000"/>
                </a:solidFill>
              </a:rPr>
              <a:t>EXPLAIN</a:t>
            </a:r>
            <a:r>
              <a:rPr lang="en-GB" dirty="0" smtClean="0"/>
              <a:t> how it did the thing which is the focus of the question. </a:t>
            </a:r>
            <a:endParaRPr lang="en-GB" dirty="0"/>
          </a:p>
        </p:txBody>
      </p:sp>
    </p:spTree>
    <p:extLst>
      <p:ext uri="{BB962C8B-B14F-4D97-AF65-F5344CB8AC3E}">
        <p14:creationId xmlns:p14="http://schemas.microsoft.com/office/powerpoint/2010/main" val="76405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764704"/>
            <a:ext cx="8100392" cy="648072"/>
          </a:xfrm>
        </p:spPr>
        <p:txBody>
          <a:bodyPr>
            <a:normAutofit fontScale="90000"/>
          </a:bodyPr>
          <a:lstStyle/>
          <a:p>
            <a:r>
              <a:rPr lang="en-GB" dirty="0" smtClean="0"/>
              <a:t>What to include in this question…</a:t>
            </a:r>
            <a:endParaRPr lang="en-GB" dirty="0"/>
          </a:p>
        </p:txBody>
      </p:sp>
      <p:graphicFrame>
        <p:nvGraphicFramePr>
          <p:cNvPr id="6" name="Diagram 5"/>
          <p:cNvGraphicFramePr/>
          <p:nvPr>
            <p:extLst>
              <p:ext uri="{D42A27DB-BD31-4B8C-83A1-F6EECF244321}">
                <p14:modId xmlns:p14="http://schemas.microsoft.com/office/powerpoint/2010/main" val="4211205847"/>
              </p:ext>
            </p:extLst>
          </p:nvPr>
        </p:nvGraphicFramePr>
        <p:xfrm>
          <a:off x="1331640" y="2060848"/>
          <a:ext cx="6096000" cy="3919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Point Star 6"/>
          <p:cNvSpPr/>
          <p:nvPr/>
        </p:nvSpPr>
        <p:spPr>
          <a:xfrm>
            <a:off x="5508104" y="1268760"/>
            <a:ext cx="3096344" cy="2880320"/>
          </a:xfrm>
          <a:prstGeom prst="star6">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b="1" dirty="0" smtClean="0"/>
              <a:t>How many to write about?</a:t>
            </a:r>
            <a:endParaRPr lang="en-GB" sz="2400" b="1" dirty="0"/>
          </a:p>
        </p:txBody>
      </p:sp>
    </p:spTree>
    <p:extLst>
      <p:ext uri="{BB962C8B-B14F-4D97-AF65-F5344CB8AC3E}">
        <p14:creationId xmlns:p14="http://schemas.microsoft.com/office/powerpoint/2010/main" val="200328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Communism v Capitalism</a:t>
            </a:r>
            <a:endParaRPr lang="en-GB" dirty="0"/>
          </a:p>
        </p:txBody>
      </p:sp>
      <p:sp>
        <p:nvSpPr>
          <p:cNvPr id="4" name="Content Placeholder 3"/>
          <p:cNvSpPr>
            <a:spLocks noGrp="1"/>
          </p:cNvSpPr>
          <p:nvPr>
            <p:ph sz="quarter" idx="13"/>
          </p:nvPr>
        </p:nvSpPr>
        <p:spPr/>
        <p:txBody>
          <a:bodyPr>
            <a:normAutofit fontScale="77500" lnSpcReduction="20000"/>
          </a:bodyPr>
          <a:lstStyle/>
          <a:p>
            <a:r>
              <a:rPr lang="en-GB" dirty="0" smtClean="0"/>
              <a:t>The USA was a democratic capitalist state.</a:t>
            </a:r>
          </a:p>
          <a:p>
            <a:r>
              <a:rPr lang="en-GB" dirty="0" smtClean="0"/>
              <a:t>The USSR was a communist dictatorship.</a:t>
            </a:r>
          </a:p>
          <a:p>
            <a:r>
              <a:rPr lang="en-GB" dirty="0" smtClean="0"/>
              <a:t>This would make it difficult for them to get on with each other in normal circumstances. Opposites.</a:t>
            </a:r>
          </a:p>
          <a:p>
            <a:r>
              <a:rPr lang="en-GB" dirty="0"/>
              <a:t>Once shared enemy defeated – no reason to remain on good terms.</a:t>
            </a:r>
          </a:p>
          <a:p>
            <a:endParaRPr lang="en-GB" dirty="0"/>
          </a:p>
        </p:txBody>
      </p:sp>
      <p:sp>
        <p:nvSpPr>
          <p:cNvPr id="5" name="Content Placeholder 4"/>
          <p:cNvSpPr>
            <a:spLocks noGrp="1"/>
          </p:cNvSpPr>
          <p:nvPr>
            <p:ph sz="quarter" idx="14"/>
          </p:nvPr>
        </p:nvSpPr>
        <p:spPr/>
        <p:txBody>
          <a:bodyPr>
            <a:normAutofit fontScale="85000" lnSpcReduction="20000"/>
          </a:bodyPr>
          <a:lstStyle/>
          <a:p>
            <a:r>
              <a:rPr lang="en-GB" dirty="0" smtClean="0"/>
              <a:t>Stalin had always felt that the capitalist west had wanted to destroy communism since the revolution of 1917.</a:t>
            </a:r>
          </a:p>
          <a:p>
            <a:r>
              <a:rPr lang="en-GB" dirty="0" smtClean="0"/>
              <a:t>This was largely true.</a:t>
            </a:r>
          </a:p>
          <a:p>
            <a:r>
              <a:rPr lang="en-GB" dirty="0" smtClean="0"/>
              <a:t>Roosevelt had tried to work with Stalin, Truman did not share this desire.</a:t>
            </a:r>
          </a:p>
          <a:p>
            <a:r>
              <a:rPr lang="en-GB" dirty="0" smtClean="0"/>
              <a:t>Suspicion and distrust characterised their early relationship.</a:t>
            </a:r>
          </a:p>
          <a:p>
            <a:endParaRPr lang="en-GB" dirty="0"/>
          </a:p>
        </p:txBody>
      </p:sp>
    </p:spTree>
    <p:extLst>
      <p:ext uri="{BB962C8B-B14F-4D97-AF65-F5344CB8AC3E}">
        <p14:creationId xmlns:p14="http://schemas.microsoft.com/office/powerpoint/2010/main" val="427784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additive="base">
                                        <p:cTn id="4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Disagreements at Yalta and Potsdam 1945.</a:t>
            </a:r>
            <a:endParaRPr lang="en-GB" dirty="0"/>
          </a:p>
        </p:txBody>
      </p:sp>
      <p:sp>
        <p:nvSpPr>
          <p:cNvPr id="3" name="Content Placeholder 2"/>
          <p:cNvSpPr>
            <a:spLocks noGrp="1"/>
          </p:cNvSpPr>
          <p:nvPr>
            <p:ph sz="quarter" idx="13"/>
          </p:nvPr>
        </p:nvSpPr>
        <p:spPr/>
        <p:txBody>
          <a:bodyPr>
            <a:normAutofit fontScale="85000" lnSpcReduction="20000"/>
          </a:bodyPr>
          <a:lstStyle/>
          <a:p>
            <a:r>
              <a:rPr lang="en-GB" dirty="0" smtClean="0"/>
              <a:t>Although the media saw only smiles at the Grand Alliance conferences – there was a great deal of distrust and disagreement.</a:t>
            </a:r>
          </a:p>
          <a:p>
            <a:r>
              <a:rPr lang="en-GB" dirty="0" smtClean="0"/>
              <a:t>The USA and UK wanted Stalin to agree to free elections in those countries occupied by the Red Army after the war.</a:t>
            </a:r>
            <a:endParaRPr lang="en-GB" dirty="0"/>
          </a:p>
        </p:txBody>
      </p:sp>
      <p:sp>
        <p:nvSpPr>
          <p:cNvPr id="4" name="Content Placeholder 3"/>
          <p:cNvSpPr>
            <a:spLocks noGrp="1"/>
          </p:cNvSpPr>
          <p:nvPr>
            <p:ph sz="quarter" idx="14"/>
          </p:nvPr>
        </p:nvSpPr>
        <p:spPr/>
        <p:txBody>
          <a:bodyPr>
            <a:normAutofit fontScale="85000" lnSpcReduction="20000"/>
          </a:bodyPr>
          <a:lstStyle/>
          <a:p>
            <a:r>
              <a:rPr lang="en-GB" dirty="0" smtClean="0"/>
              <a:t>Stalin wanted to create a sphere of influence in the east to spread communism and prevent further western invasions of Russia.</a:t>
            </a:r>
          </a:p>
          <a:p>
            <a:r>
              <a:rPr lang="en-GB" dirty="0" smtClean="0"/>
              <a:t>USA had the Atomic Bomb by July 1945.</a:t>
            </a:r>
          </a:p>
          <a:p>
            <a:r>
              <a:rPr lang="en-GB" dirty="0" smtClean="0"/>
              <a:t>Roosevelt was replaced by Truman who did not trust Stalin.</a:t>
            </a:r>
            <a:endParaRPr lang="en-GB" dirty="0"/>
          </a:p>
        </p:txBody>
      </p:sp>
    </p:spTree>
    <p:extLst>
      <p:ext uri="{BB962C8B-B14F-4D97-AF65-F5344CB8AC3E}">
        <p14:creationId xmlns:p14="http://schemas.microsoft.com/office/powerpoint/2010/main" val="46145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Truman Doctrine</a:t>
            </a:r>
            <a:endParaRPr lang="en-GB" dirty="0"/>
          </a:p>
        </p:txBody>
      </p:sp>
      <p:sp>
        <p:nvSpPr>
          <p:cNvPr id="3" name="Content Placeholder 2"/>
          <p:cNvSpPr>
            <a:spLocks noGrp="1"/>
          </p:cNvSpPr>
          <p:nvPr>
            <p:ph sz="quarter" idx="13"/>
          </p:nvPr>
        </p:nvSpPr>
        <p:spPr/>
        <p:txBody>
          <a:bodyPr>
            <a:normAutofit lnSpcReduction="10000"/>
          </a:bodyPr>
          <a:lstStyle/>
          <a:p>
            <a:pPr marL="68580" indent="0">
              <a:buNone/>
            </a:pPr>
            <a:r>
              <a:rPr lang="en-GB" dirty="0" smtClean="0"/>
              <a:t>Truman announces in 1946 – prompted by the Long Telegram, Churchill’s Iron Curtain speech and the creation of communist satellite states in the east and change of USA foreign policy.</a:t>
            </a:r>
            <a:endParaRPr lang="en-GB" dirty="0"/>
          </a:p>
        </p:txBody>
      </p:sp>
      <p:sp>
        <p:nvSpPr>
          <p:cNvPr id="4" name="Content Placeholder 3"/>
          <p:cNvSpPr>
            <a:spLocks noGrp="1"/>
          </p:cNvSpPr>
          <p:nvPr>
            <p:ph sz="quarter" idx="14"/>
          </p:nvPr>
        </p:nvSpPr>
        <p:spPr/>
        <p:txBody>
          <a:bodyPr>
            <a:normAutofit fontScale="92500" lnSpcReduction="10000"/>
          </a:bodyPr>
          <a:lstStyle/>
          <a:p>
            <a:r>
              <a:rPr lang="en-GB" dirty="0" smtClean="0"/>
              <a:t>The Truman Doctrine stated that the policy of the USA would be to prevent the spread of communism throughout the world.</a:t>
            </a:r>
          </a:p>
          <a:p>
            <a:r>
              <a:rPr lang="en-GB" dirty="0" smtClean="0"/>
              <a:t>Move away from entente to containment.</a:t>
            </a:r>
            <a:endParaRPr lang="en-GB" dirty="0"/>
          </a:p>
        </p:txBody>
      </p:sp>
    </p:spTree>
    <p:extLst>
      <p:ext uri="{BB962C8B-B14F-4D97-AF65-F5344CB8AC3E}">
        <p14:creationId xmlns:p14="http://schemas.microsoft.com/office/powerpoint/2010/main" val="290297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68580" indent="0">
              <a:buNone/>
            </a:pPr>
            <a:r>
              <a:rPr lang="en-GB" dirty="0" smtClean="0"/>
              <a:t>Sees this as an attempt to stop the spread of communism and a threat to his sphere of influence.</a:t>
            </a:r>
          </a:p>
          <a:p>
            <a:pPr marL="68580" indent="0">
              <a:buNone/>
            </a:pPr>
            <a:r>
              <a:rPr lang="en-GB" dirty="0" smtClean="0"/>
              <a:t>Attempt to spread “evil capitalism” around the world.</a:t>
            </a:r>
            <a:endParaRPr lang="en-GB" dirty="0"/>
          </a:p>
        </p:txBody>
      </p:sp>
      <p:sp>
        <p:nvSpPr>
          <p:cNvPr id="4" name="Content Placeholder 3"/>
          <p:cNvSpPr>
            <a:spLocks noGrp="1"/>
          </p:cNvSpPr>
          <p:nvPr>
            <p:ph sz="quarter" idx="14"/>
          </p:nvPr>
        </p:nvSpPr>
        <p:spPr/>
        <p:txBody>
          <a:bodyPr>
            <a:normAutofit lnSpcReduction="10000"/>
          </a:bodyPr>
          <a:lstStyle/>
          <a:p>
            <a:r>
              <a:rPr lang="en-GB" dirty="0" smtClean="0"/>
              <a:t>Sees this a remaining firm in the face of communist attempts to spread their influence and reduce freedom.</a:t>
            </a:r>
          </a:p>
          <a:p>
            <a:r>
              <a:rPr lang="en-GB" dirty="0" smtClean="0"/>
              <a:t>An attempt to stop the spread of “evil communism.”</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548679"/>
            <a:ext cx="1368152" cy="1656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7" y="548679"/>
            <a:ext cx="1133395" cy="1584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082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Satellite States</a:t>
            </a:r>
            <a:endParaRPr lang="en-GB" dirty="0"/>
          </a:p>
        </p:txBody>
      </p:sp>
      <p:sp>
        <p:nvSpPr>
          <p:cNvPr id="4" name="Content Placeholder 3"/>
          <p:cNvSpPr>
            <a:spLocks noGrp="1"/>
          </p:cNvSpPr>
          <p:nvPr>
            <p:ph sz="quarter" idx="13"/>
          </p:nvPr>
        </p:nvSpPr>
        <p:spPr/>
        <p:txBody>
          <a:bodyPr>
            <a:normAutofit fontScale="92500" lnSpcReduction="20000"/>
          </a:bodyPr>
          <a:lstStyle/>
          <a:p>
            <a:pPr marL="68580" indent="0">
              <a:buNone/>
            </a:pPr>
            <a:r>
              <a:rPr lang="en-GB" dirty="0" smtClean="0"/>
              <a:t>Stalin had been given permission to set up communist puppet governments in countries liberated by the Red Army until the end of the war.</a:t>
            </a:r>
          </a:p>
          <a:p>
            <a:pPr marL="68580" indent="0">
              <a:buNone/>
            </a:pPr>
            <a:r>
              <a:rPr lang="en-GB" dirty="0" smtClean="0"/>
              <a:t>Stalin had agreed to give these countries democratic free elections after Hitler was defeated.</a:t>
            </a:r>
            <a:endParaRPr lang="en-GB" dirty="0"/>
          </a:p>
        </p:txBody>
      </p:sp>
      <p:sp>
        <p:nvSpPr>
          <p:cNvPr id="5" name="Content Placeholder 4"/>
          <p:cNvSpPr>
            <a:spLocks noGrp="1"/>
          </p:cNvSpPr>
          <p:nvPr>
            <p:ph sz="quarter" idx="14"/>
          </p:nvPr>
        </p:nvSpPr>
        <p:spPr/>
        <p:txBody>
          <a:bodyPr>
            <a:normAutofit fontScale="92500" lnSpcReduction="20000"/>
          </a:bodyPr>
          <a:lstStyle/>
          <a:p>
            <a:pPr marL="68580" indent="0">
              <a:buNone/>
            </a:pPr>
            <a:r>
              <a:rPr lang="en-GB" dirty="0" smtClean="0"/>
              <a:t>Stalin broke this agreement and created satellite states behind an Iron Curtain of communist Soviet control.</a:t>
            </a:r>
          </a:p>
          <a:p>
            <a:pPr marL="68580" indent="0">
              <a:buNone/>
            </a:pPr>
            <a:r>
              <a:rPr lang="en-GB" dirty="0" smtClean="0"/>
              <a:t>It was important to his plan for an eastern sphere of influence and to maintain a buffer against a future western invasion.</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16632"/>
            <a:ext cx="1800200" cy="27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056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Marshall Plan v </a:t>
            </a:r>
            <a:r>
              <a:rPr lang="en-GB" dirty="0" err="1" smtClean="0"/>
              <a:t>Comecon</a:t>
            </a:r>
            <a:endParaRPr lang="en-GB" dirty="0"/>
          </a:p>
        </p:txBody>
      </p:sp>
      <p:sp>
        <p:nvSpPr>
          <p:cNvPr id="3" name="Content Placeholder 2"/>
          <p:cNvSpPr>
            <a:spLocks noGrp="1"/>
          </p:cNvSpPr>
          <p:nvPr>
            <p:ph sz="quarter" idx="13"/>
          </p:nvPr>
        </p:nvSpPr>
        <p:spPr/>
        <p:txBody>
          <a:bodyPr>
            <a:normAutofit fontScale="77500" lnSpcReduction="20000"/>
          </a:bodyPr>
          <a:lstStyle/>
          <a:p>
            <a:pPr marL="68580" indent="0">
              <a:buNone/>
            </a:pPr>
            <a:r>
              <a:rPr lang="en-GB" dirty="0" smtClean="0"/>
              <a:t>Truman sent General Marshall to tour war damaged Europe.</a:t>
            </a:r>
          </a:p>
          <a:p>
            <a:pPr marL="68580" indent="0">
              <a:buNone/>
            </a:pPr>
            <a:r>
              <a:rPr lang="en-GB" dirty="0" smtClean="0"/>
              <a:t>Marshall reported back that the poverty created by the destruction was providing a fertile ground for the spread of communism.</a:t>
            </a:r>
            <a:r>
              <a:rPr lang="en-GB" dirty="0"/>
              <a:t> </a:t>
            </a:r>
            <a:endParaRPr lang="en-GB" dirty="0" smtClean="0"/>
          </a:p>
          <a:p>
            <a:pPr marL="68580" indent="0">
              <a:buNone/>
            </a:pPr>
            <a:r>
              <a:rPr lang="en-GB" dirty="0" smtClean="0"/>
              <a:t>Truman </a:t>
            </a:r>
            <a:r>
              <a:rPr lang="en-GB" dirty="0"/>
              <a:t>decided that the USA would give millions $ to the countries of Europe to help them recover.</a:t>
            </a:r>
          </a:p>
          <a:p>
            <a:pPr marL="68580" indent="0">
              <a:buNone/>
            </a:pPr>
            <a:endParaRPr lang="en-GB" dirty="0"/>
          </a:p>
        </p:txBody>
      </p:sp>
      <p:sp>
        <p:nvSpPr>
          <p:cNvPr id="4" name="Content Placeholder 3"/>
          <p:cNvSpPr>
            <a:spLocks noGrp="1"/>
          </p:cNvSpPr>
          <p:nvPr>
            <p:ph sz="quarter" idx="14"/>
          </p:nvPr>
        </p:nvSpPr>
        <p:spPr/>
        <p:txBody>
          <a:bodyPr>
            <a:normAutofit fontScale="77500" lnSpcReduction="20000"/>
          </a:bodyPr>
          <a:lstStyle/>
          <a:p>
            <a:r>
              <a:rPr lang="en-GB" dirty="0" smtClean="0"/>
              <a:t>Stopped the spread of communism.</a:t>
            </a:r>
          </a:p>
          <a:p>
            <a:r>
              <a:rPr lang="en-GB" dirty="0" smtClean="0"/>
              <a:t>Help Europe recover so it could both trade again with the USA and begin to defend itself against the threat of the USSR.</a:t>
            </a:r>
          </a:p>
          <a:p>
            <a:r>
              <a:rPr lang="en-GB" dirty="0" smtClean="0"/>
              <a:t>Stalin furious – capitalism trying to buy influence. Forbade satellite states from taking US money – set up COMECON to aid communist countries.</a:t>
            </a:r>
            <a:endParaRPr lang="en-GB" dirty="0"/>
          </a:p>
        </p:txBody>
      </p:sp>
    </p:spTree>
    <p:extLst>
      <p:ext uri="{BB962C8B-B14F-4D97-AF65-F5344CB8AC3E}">
        <p14:creationId xmlns:p14="http://schemas.microsoft.com/office/powerpoint/2010/main" val="162914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t>Why is the 16 mark question important?</a:t>
            </a:r>
            <a:endParaRPr lang="en-GB" b="1" u="sng"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lgn="ctr">
              <a:buNone/>
            </a:pPr>
            <a:r>
              <a:rPr lang="en-GB" b="1" dirty="0" smtClean="0"/>
              <a:t>This question is the make or break question on the paper!</a:t>
            </a:r>
          </a:p>
          <a:p>
            <a:pPr marL="0" indent="0" algn="ctr">
              <a:buNone/>
            </a:pPr>
            <a:endParaRPr lang="en-GB" b="1" dirty="0"/>
          </a:p>
          <a:p>
            <a:pPr marL="0" indent="0" algn="ctr">
              <a:buNone/>
            </a:pPr>
            <a:r>
              <a:rPr lang="en-GB" b="1" dirty="0" smtClean="0"/>
              <a:t>It is worth a total of 16 marks out of the possible 53.</a:t>
            </a:r>
          </a:p>
          <a:p>
            <a:pPr marL="0" indent="0" algn="ctr">
              <a:buNone/>
            </a:pPr>
            <a:r>
              <a:rPr lang="en-GB" b="1" dirty="0" smtClean="0"/>
              <a:t>This is </a:t>
            </a:r>
            <a:r>
              <a:rPr lang="en-GB" sz="4000" b="1" dirty="0" smtClean="0">
                <a:solidFill>
                  <a:srgbClr val="FF0000"/>
                </a:solidFill>
              </a:rPr>
              <a:t>30% </a:t>
            </a:r>
            <a:r>
              <a:rPr lang="en-GB" b="1" dirty="0" smtClean="0"/>
              <a:t>of the marks for the whole paper.</a:t>
            </a:r>
            <a:endParaRPr lang="en-GB" b="1" dirty="0"/>
          </a:p>
        </p:txBody>
      </p:sp>
    </p:spTree>
    <p:extLst>
      <p:ext uri="{BB962C8B-B14F-4D97-AF65-F5344CB8AC3E}">
        <p14:creationId xmlns:p14="http://schemas.microsoft.com/office/powerpoint/2010/main" val="286194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Berlin Blockade</a:t>
            </a:r>
            <a:endParaRPr lang="en-GB" dirty="0"/>
          </a:p>
        </p:txBody>
      </p:sp>
      <p:sp>
        <p:nvSpPr>
          <p:cNvPr id="3" name="Content Placeholder 2"/>
          <p:cNvSpPr>
            <a:spLocks noGrp="1"/>
          </p:cNvSpPr>
          <p:nvPr>
            <p:ph sz="quarter" idx="13"/>
          </p:nvPr>
        </p:nvSpPr>
        <p:spPr/>
        <p:txBody>
          <a:bodyPr>
            <a:normAutofit fontScale="77500" lnSpcReduction="20000"/>
          </a:bodyPr>
          <a:lstStyle/>
          <a:p>
            <a:r>
              <a:rPr lang="en-GB" dirty="0" smtClean="0"/>
              <a:t>This is when the growing Cold War became HOT.</a:t>
            </a:r>
          </a:p>
          <a:p>
            <a:r>
              <a:rPr lang="en-GB" dirty="0" smtClean="0"/>
              <a:t>Truman Doctrine meant that the USA could not back down in face of Soviet aggression.</a:t>
            </a:r>
          </a:p>
          <a:p>
            <a:r>
              <a:rPr lang="en-GB" dirty="0" smtClean="0"/>
              <a:t>Stalin eventually ended the blockade. The relationship between USA and USSR was now effectively one of rivals and enemies.</a:t>
            </a:r>
            <a:endParaRPr lang="en-GB" dirty="0"/>
          </a:p>
        </p:txBody>
      </p:sp>
      <p:sp>
        <p:nvSpPr>
          <p:cNvPr id="4" name="Content Placeholder 3"/>
          <p:cNvSpPr>
            <a:spLocks noGrp="1"/>
          </p:cNvSpPr>
          <p:nvPr>
            <p:ph sz="quarter" idx="14"/>
          </p:nvPr>
        </p:nvSpPr>
        <p:spPr/>
        <p:txBody>
          <a:bodyPr>
            <a:normAutofit fontScale="92500" lnSpcReduction="10000"/>
          </a:bodyPr>
          <a:lstStyle/>
          <a:p>
            <a:r>
              <a:rPr lang="en-GB" dirty="0" smtClean="0"/>
              <a:t>West created NATO to counter threat of USSR.</a:t>
            </a:r>
          </a:p>
          <a:p>
            <a:r>
              <a:rPr lang="en-GB" dirty="0" smtClean="0"/>
              <a:t>Arms race begins involving atomic weapons.</a:t>
            </a:r>
          </a:p>
          <a:p>
            <a:r>
              <a:rPr lang="en-GB" dirty="0" smtClean="0"/>
              <a:t>Warsaw Pact set up to counter NATO.</a:t>
            </a:r>
          </a:p>
          <a:p>
            <a:r>
              <a:rPr lang="en-GB" dirty="0" smtClean="0"/>
              <a:t>Cold War has properly begun.</a:t>
            </a:r>
            <a:endParaRPr lang="en-GB" dirty="0"/>
          </a:p>
        </p:txBody>
      </p:sp>
    </p:spTree>
    <p:extLst>
      <p:ext uri="{BB962C8B-B14F-4D97-AF65-F5344CB8AC3E}">
        <p14:creationId xmlns:p14="http://schemas.microsoft.com/office/powerpoint/2010/main" val="120202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608" y="764704"/>
            <a:ext cx="7024744" cy="601136"/>
          </a:xfrm>
        </p:spPr>
        <p:txBody>
          <a:bodyPr>
            <a:normAutofit fontScale="90000"/>
          </a:bodyPr>
          <a:lstStyle/>
          <a:p>
            <a:r>
              <a:rPr lang="en-GB" dirty="0" smtClean="0"/>
              <a:t>So writing the essay…</a:t>
            </a:r>
            <a:endParaRPr lang="en-GB" dirty="0"/>
          </a:p>
        </p:txBody>
      </p:sp>
      <p:graphicFrame>
        <p:nvGraphicFramePr>
          <p:cNvPr id="6" name="Diagram 5"/>
          <p:cNvGraphicFramePr/>
          <p:nvPr>
            <p:extLst>
              <p:ext uri="{D42A27DB-BD31-4B8C-83A1-F6EECF244321}">
                <p14:modId xmlns:p14="http://schemas.microsoft.com/office/powerpoint/2010/main" val="3643897473"/>
              </p:ext>
            </p:extLst>
          </p:nvPr>
        </p:nvGraphicFramePr>
        <p:xfrm>
          <a:off x="1115616" y="1412776"/>
          <a:ext cx="676875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341721">
            <a:off x="6018576" y="1583670"/>
            <a:ext cx="1489506" cy="71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891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581" y="404664"/>
            <a:ext cx="7024744" cy="1143000"/>
          </a:xfrm>
        </p:spPr>
        <p:txBody>
          <a:bodyPr/>
          <a:lstStyle/>
          <a:p>
            <a:r>
              <a:rPr lang="en-GB" dirty="0" smtClean="0"/>
              <a:t>Example…</a:t>
            </a:r>
            <a:endParaRPr lang="en-GB" dirty="0"/>
          </a:p>
        </p:txBody>
      </p:sp>
      <p:sp>
        <p:nvSpPr>
          <p:cNvPr id="3" name="TextBox 2"/>
          <p:cNvSpPr txBox="1"/>
          <p:nvPr/>
        </p:nvSpPr>
        <p:spPr>
          <a:xfrm>
            <a:off x="1095602" y="2276871"/>
            <a:ext cx="6120680" cy="3139321"/>
          </a:xfrm>
          <a:prstGeom prst="rect">
            <a:avLst/>
          </a:prstGeom>
          <a:noFill/>
        </p:spPr>
        <p:txBody>
          <a:bodyPr wrap="square" rtlCol="0">
            <a:spAutoFit/>
          </a:bodyPr>
          <a:lstStyle/>
          <a:p>
            <a:r>
              <a:rPr lang="en-GB" b="1" dirty="0" smtClean="0">
                <a:solidFill>
                  <a:srgbClr val="FF0000"/>
                </a:solidFill>
                <a:effectLst>
                  <a:outerShdw blurRad="38100" dist="38100" dir="2700000" algn="tl">
                    <a:srgbClr val="000000">
                      <a:alpha val="43137"/>
                    </a:srgbClr>
                  </a:outerShdw>
                </a:effectLst>
              </a:rPr>
              <a:t>An important </a:t>
            </a:r>
            <a:r>
              <a:rPr lang="en-GB" b="1" dirty="0" smtClean="0">
                <a:solidFill>
                  <a:schemeClr val="accent3">
                    <a:lumMod val="60000"/>
                    <a:lumOff val="40000"/>
                  </a:schemeClr>
                </a:solidFill>
              </a:rPr>
              <a:t>cause of the worsening of the relationship between the USA and the USSR was Stalin’s creation of satellite states.</a:t>
            </a:r>
            <a:r>
              <a:rPr lang="en-GB" dirty="0" smtClean="0"/>
              <a:t> </a:t>
            </a:r>
            <a:r>
              <a:rPr lang="en-GB" b="1" dirty="0" smtClean="0">
                <a:solidFill>
                  <a:srgbClr val="00B0F0"/>
                </a:solidFill>
              </a:rPr>
              <a:t>A satellite state was a country which was a puppet under the control of the USSR.</a:t>
            </a:r>
            <a:r>
              <a:rPr lang="en-GB" dirty="0" smtClean="0"/>
              <a:t> </a:t>
            </a:r>
            <a:r>
              <a:rPr lang="en-GB" b="1" dirty="0" smtClean="0">
                <a:solidFill>
                  <a:srgbClr val="00B050"/>
                </a:solidFill>
              </a:rPr>
              <a:t>This worsened relations because all though important to Stalin’s plans to create a sphere of influence in the east as a buffer against the west it broke his agreement to hold democratic elections after the war. The USA saw the satellite states as the USSR extending communism into countries through force and a danger to world peace and freedoms.</a:t>
            </a:r>
            <a:endParaRPr lang="en-GB" b="1" dirty="0">
              <a:solidFill>
                <a:srgbClr val="00B050"/>
              </a:solidFill>
            </a:endParaRPr>
          </a:p>
        </p:txBody>
      </p:sp>
      <p:sp>
        <p:nvSpPr>
          <p:cNvPr id="4" name="TextBox 3"/>
          <p:cNvSpPr txBox="1"/>
          <p:nvPr/>
        </p:nvSpPr>
        <p:spPr>
          <a:xfrm>
            <a:off x="1259632" y="1700808"/>
            <a:ext cx="1152128" cy="369332"/>
          </a:xfrm>
          <a:prstGeom prst="rect">
            <a:avLst/>
          </a:prstGeom>
          <a:noFill/>
        </p:spPr>
        <p:txBody>
          <a:bodyPr wrap="square" rtlCol="0">
            <a:spAutoFit/>
          </a:bodyPr>
          <a:lstStyle/>
          <a:p>
            <a:r>
              <a:rPr lang="en-GB" dirty="0" smtClean="0"/>
              <a:t>Qualifier</a:t>
            </a:r>
            <a:endParaRPr lang="en-GB" dirty="0"/>
          </a:p>
        </p:txBody>
      </p:sp>
      <p:sp>
        <p:nvSpPr>
          <p:cNvPr id="5" name="TextBox 4"/>
          <p:cNvSpPr txBox="1"/>
          <p:nvPr/>
        </p:nvSpPr>
        <p:spPr>
          <a:xfrm>
            <a:off x="5220072" y="1713939"/>
            <a:ext cx="864096" cy="369332"/>
          </a:xfrm>
          <a:prstGeom prst="rect">
            <a:avLst/>
          </a:prstGeom>
          <a:noFill/>
        </p:spPr>
        <p:txBody>
          <a:bodyPr wrap="square" rtlCol="0">
            <a:spAutoFit/>
          </a:bodyPr>
          <a:lstStyle/>
          <a:p>
            <a:r>
              <a:rPr lang="en-GB" dirty="0" smtClean="0"/>
              <a:t>Point</a:t>
            </a:r>
            <a:endParaRPr lang="en-GB" dirty="0"/>
          </a:p>
        </p:txBody>
      </p:sp>
      <p:sp>
        <p:nvSpPr>
          <p:cNvPr id="6" name="TextBox 5"/>
          <p:cNvSpPr txBox="1"/>
          <p:nvPr/>
        </p:nvSpPr>
        <p:spPr>
          <a:xfrm>
            <a:off x="6640218" y="2257834"/>
            <a:ext cx="1460174" cy="369332"/>
          </a:xfrm>
          <a:prstGeom prst="rect">
            <a:avLst/>
          </a:prstGeom>
          <a:noFill/>
        </p:spPr>
        <p:txBody>
          <a:bodyPr wrap="square" rtlCol="0">
            <a:spAutoFit/>
          </a:bodyPr>
          <a:lstStyle/>
          <a:p>
            <a:r>
              <a:rPr lang="en-GB" dirty="0" smtClean="0"/>
              <a:t>Description</a:t>
            </a:r>
            <a:endParaRPr lang="en-GB" dirty="0"/>
          </a:p>
        </p:txBody>
      </p:sp>
      <p:sp>
        <p:nvSpPr>
          <p:cNvPr id="7" name="TextBox 6"/>
          <p:cNvSpPr txBox="1"/>
          <p:nvPr/>
        </p:nvSpPr>
        <p:spPr>
          <a:xfrm>
            <a:off x="4427984" y="5416192"/>
            <a:ext cx="2788298" cy="646331"/>
          </a:xfrm>
          <a:prstGeom prst="rect">
            <a:avLst/>
          </a:prstGeom>
          <a:noFill/>
        </p:spPr>
        <p:txBody>
          <a:bodyPr wrap="square" rtlCol="0">
            <a:spAutoFit/>
          </a:bodyPr>
          <a:lstStyle/>
          <a:p>
            <a:r>
              <a:rPr lang="en-GB" dirty="0" smtClean="0"/>
              <a:t>Explanation linked to</a:t>
            </a:r>
          </a:p>
          <a:p>
            <a:r>
              <a:rPr lang="en-GB" dirty="0" smtClean="0"/>
              <a:t>the question focus.</a:t>
            </a:r>
            <a:endParaRPr lang="en-GB" dirty="0"/>
          </a:p>
        </p:txBody>
      </p:sp>
      <p:cxnSp>
        <p:nvCxnSpPr>
          <p:cNvPr id="9" name="Straight Arrow Connector 8"/>
          <p:cNvCxnSpPr/>
          <p:nvPr/>
        </p:nvCxnSpPr>
        <p:spPr>
          <a:xfrm>
            <a:off x="1547664" y="1988840"/>
            <a:ext cx="504056" cy="45366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707904" y="5301208"/>
            <a:ext cx="720081" cy="61904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948264" y="2627166"/>
            <a:ext cx="587963" cy="65781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2"/>
          </p:cNvCxnSpPr>
          <p:nvPr/>
        </p:nvCxnSpPr>
        <p:spPr>
          <a:xfrm flipH="1">
            <a:off x="5220072" y="2083271"/>
            <a:ext cx="432048" cy="28479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54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You will have about 30 minutes to do complete it.</a:t>
            </a:r>
            <a:endParaRPr lang="en-GB"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924944"/>
            <a:ext cx="2702784" cy="2027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550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It is the difference between 3 grade boundaries - </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794" y="4418104"/>
            <a:ext cx="942975"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ircular Arrow 2"/>
          <p:cNvSpPr/>
          <p:nvPr/>
        </p:nvSpPr>
        <p:spPr>
          <a:xfrm>
            <a:off x="2123728" y="3108401"/>
            <a:ext cx="3096344" cy="276887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512917"/>
            <a:ext cx="1057275"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978" y="3763383"/>
            <a:ext cx="14287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039" y="3830168"/>
            <a:ext cx="121920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4584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608" y="764704"/>
            <a:ext cx="7024744" cy="1143000"/>
          </a:xfrm>
        </p:spPr>
        <p:txBody>
          <a:bodyPr/>
          <a:lstStyle/>
          <a:p>
            <a:r>
              <a:rPr lang="en-GB" dirty="0" smtClean="0"/>
              <a:t>What does one look like?</a:t>
            </a:r>
            <a:endParaRPr lang="en-GB" dirty="0"/>
          </a:p>
        </p:txBody>
      </p:sp>
      <p:sp>
        <p:nvSpPr>
          <p:cNvPr id="6" name="Content Placeholder 5"/>
          <p:cNvSpPr>
            <a:spLocks noGrp="1"/>
          </p:cNvSpPr>
          <p:nvPr>
            <p:ph idx="1"/>
          </p:nvPr>
        </p:nvSpPr>
        <p:spPr/>
        <p:txBody>
          <a:bodyPr>
            <a:normAutofit fontScale="77500" lnSpcReduction="20000"/>
          </a:bodyPr>
          <a:lstStyle/>
          <a:p>
            <a:pPr marL="68580" indent="0" algn="ctr">
              <a:buNone/>
            </a:pPr>
            <a:r>
              <a:rPr lang="en-GB" dirty="0"/>
              <a:t>Answer Question 6.</a:t>
            </a:r>
          </a:p>
          <a:p>
            <a:pPr marL="68580" indent="0" algn="ctr">
              <a:buNone/>
            </a:pPr>
            <a:r>
              <a:rPr lang="en-GB" b="1" dirty="0"/>
              <a:t>Spelling, punctuation and grammar will be assessed in this question</a:t>
            </a:r>
            <a:r>
              <a:rPr lang="en-GB" b="1" dirty="0" smtClean="0"/>
              <a:t>.</a:t>
            </a:r>
          </a:p>
          <a:p>
            <a:pPr marL="68580" indent="0" algn="ctr">
              <a:buNone/>
            </a:pPr>
            <a:endParaRPr lang="en-GB" b="1" dirty="0"/>
          </a:p>
          <a:p>
            <a:pPr marL="68580" indent="0">
              <a:buNone/>
            </a:pPr>
            <a:r>
              <a:rPr lang="en-GB" b="1" dirty="0"/>
              <a:t>6 </a:t>
            </a:r>
            <a:r>
              <a:rPr lang="en-GB" dirty="0"/>
              <a:t>Explain why relations between the USA and the Soviet Union grew worse in </a:t>
            </a:r>
            <a:r>
              <a:rPr lang="en-GB" dirty="0" smtClean="0"/>
              <a:t>the  period </a:t>
            </a:r>
            <a:r>
              <a:rPr lang="en-GB" dirty="0"/>
              <a:t>1945–48</a:t>
            </a:r>
            <a:r>
              <a:rPr lang="en-GB" dirty="0" smtClean="0"/>
              <a:t>. </a:t>
            </a:r>
            <a:r>
              <a:rPr lang="en-GB" b="1" dirty="0" smtClean="0"/>
              <a:t>(</a:t>
            </a:r>
            <a:r>
              <a:rPr lang="en-GB" b="1" dirty="0"/>
              <a:t>13</a:t>
            </a:r>
            <a:r>
              <a:rPr lang="en-GB" b="1" dirty="0" smtClean="0"/>
              <a:t>)</a:t>
            </a:r>
          </a:p>
          <a:p>
            <a:pPr marL="68580" indent="0">
              <a:buNone/>
            </a:pPr>
            <a:endParaRPr lang="en-GB" b="1" dirty="0"/>
          </a:p>
          <a:p>
            <a:pPr marL="68580" indent="0">
              <a:buNone/>
            </a:pPr>
            <a:r>
              <a:rPr lang="en-GB" dirty="0"/>
              <a:t>You may use the following in your answer.</a:t>
            </a:r>
          </a:p>
          <a:p>
            <a:r>
              <a:rPr lang="en-GB" dirty="0"/>
              <a:t>• Capitalism and communism</a:t>
            </a:r>
          </a:p>
          <a:p>
            <a:r>
              <a:rPr lang="en-GB" dirty="0"/>
              <a:t>• The Berlin Blockade.</a:t>
            </a:r>
          </a:p>
          <a:p>
            <a:endParaRPr lang="en-GB" dirty="0" smtClean="0"/>
          </a:p>
          <a:p>
            <a:pPr marL="68580" indent="0">
              <a:buNone/>
            </a:pPr>
            <a:r>
              <a:rPr lang="en-GB" dirty="0" smtClean="0"/>
              <a:t>You </a:t>
            </a:r>
            <a:r>
              <a:rPr lang="en-GB" dirty="0"/>
              <a:t>must also include information of your own.</a:t>
            </a:r>
            <a:endParaRPr lang="en-GB" dirty="0"/>
          </a:p>
        </p:txBody>
      </p:sp>
    </p:spTree>
    <p:extLst>
      <p:ext uri="{BB962C8B-B14F-4D97-AF65-F5344CB8AC3E}">
        <p14:creationId xmlns:p14="http://schemas.microsoft.com/office/powerpoint/2010/main" val="3816994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1640" y="1988840"/>
            <a:ext cx="6637468" cy="1362075"/>
          </a:xfrm>
        </p:spPr>
        <p:txBody>
          <a:bodyPr/>
          <a:lstStyle/>
          <a:p>
            <a:r>
              <a:rPr lang="en-GB" dirty="0" smtClean="0"/>
              <a:t>Spelling, punctuation and grammar:</a:t>
            </a:r>
            <a:endParaRPr lang="en-GB" dirty="0"/>
          </a:p>
        </p:txBody>
      </p:sp>
      <p:sp>
        <p:nvSpPr>
          <p:cNvPr id="5" name="Text Placeholder 4"/>
          <p:cNvSpPr>
            <a:spLocks noGrp="1"/>
          </p:cNvSpPr>
          <p:nvPr>
            <p:ph type="body" idx="1"/>
          </p:nvPr>
        </p:nvSpPr>
        <p:spPr>
          <a:xfrm>
            <a:off x="1259632" y="3573016"/>
            <a:ext cx="6637467" cy="1520413"/>
          </a:xfrm>
        </p:spPr>
        <p:txBody>
          <a:bodyPr>
            <a:normAutofit fontScale="85000" lnSpcReduction="20000"/>
          </a:bodyPr>
          <a:lstStyle/>
          <a:p>
            <a:r>
              <a:rPr lang="en-GB" b="1" dirty="0" smtClean="0">
                <a:solidFill>
                  <a:schemeClr val="tx1"/>
                </a:solidFill>
              </a:rPr>
              <a:t>You are assessed on your SPAG in this question</a:t>
            </a:r>
          </a:p>
          <a:p>
            <a:r>
              <a:rPr lang="en-GB" sz="3200" b="1" dirty="0" smtClean="0">
                <a:solidFill>
                  <a:srgbClr val="FF0000"/>
                </a:solidFill>
              </a:rPr>
              <a:t>3 </a:t>
            </a:r>
            <a:r>
              <a:rPr lang="en-GB" b="1" dirty="0" smtClean="0">
                <a:solidFill>
                  <a:schemeClr val="tx1"/>
                </a:solidFill>
              </a:rPr>
              <a:t>marks being awarded.</a:t>
            </a:r>
          </a:p>
          <a:p>
            <a:endParaRPr lang="en-GB" b="1" dirty="0">
              <a:solidFill>
                <a:schemeClr val="tx1"/>
              </a:solidFill>
            </a:endParaRPr>
          </a:p>
          <a:p>
            <a:r>
              <a:rPr lang="en-GB" b="1" dirty="0" smtClean="0">
                <a:solidFill>
                  <a:schemeClr val="tx1"/>
                </a:solidFill>
              </a:rPr>
              <a:t>13+3=</a:t>
            </a:r>
            <a:r>
              <a:rPr lang="en-GB" sz="3500" b="1" dirty="0" smtClean="0">
                <a:solidFill>
                  <a:srgbClr val="FF0000"/>
                </a:solidFill>
              </a:rPr>
              <a:t>16</a:t>
            </a:r>
            <a:endParaRPr lang="en-GB" sz="3500" b="1"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980727"/>
            <a:ext cx="2376264" cy="1142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095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636912"/>
            <a:ext cx="6750496" cy="2308324"/>
          </a:xfrm>
          <a:prstGeom prst="rect">
            <a:avLst/>
          </a:prstGeom>
        </p:spPr>
        <p:txBody>
          <a:bodyPr wrap="square">
            <a:spAutoFit/>
          </a:bodyPr>
          <a:lstStyle/>
          <a:p>
            <a:pPr marL="68580" indent="0">
              <a:buNone/>
            </a:pPr>
            <a:r>
              <a:rPr lang="en-GB" b="1" dirty="0" smtClean="0"/>
              <a:t>6 </a:t>
            </a:r>
            <a:r>
              <a:rPr lang="en-GB" dirty="0" smtClean="0"/>
              <a:t>Explain why relations between the </a:t>
            </a:r>
            <a:r>
              <a:rPr lang="en-GB" b="1" dirty="0" smtClean="0">
                <a:solidFill>
                  <a:srgbClr val="FF0000"/>
                </a:solidFill>
              </a:rPr>
              <a:t>USA and the Soviet Union </a:t>
            </a:r>
            <a:r>
              <a:rPr lang="en-GB" dirty="0" smtClean="0"/>
              <a:t>grew worse in the  period 1945–48. </a:t>
            </a:r>
            <a:r>
              <a:rPr lang="en-GB" b="1" dirty="0" smtClean="0"/>
              <a:t>(13)</a:t>
            </a:r>
          </a:p>
          <a:p>
            <a:pPr marL="68580" indent="0">
              <a:buNone/>
            </a:pPr>
            <a:endParaRPr lang="en-GB" b="1" dirty="0" smtClean="0"/>
          </a:p>
          <a:p>
            <a:pPr marL="68580" indent="0">
              <a:buNone/>
            </a:pPr>
            <a:r>
              <a:rPr lang="en-GB" dirty="0" smtClean="0"/>
              <a:t>You may use the following in your answer.</a:t>
            </a:r>
          </a:p>
          <a:p>
            <a:r>
              <a:rPr lang="en-GB" dirty="0" smtClean="0"/>
              <a:t>• Capitalism and communism</a:t>
            </a:r>
          </a:p>
          <a:p>
            <a:r>
              <a:rPr lang="en-GB" dirty="0" smtClean="0"/>
              <a:t>• The Berlin Blockade.</a:t>
            </a:r>
          </a:p>
          <a:p>
            <a:endParaRPr lang="en-GB" dirty="0" smtClean="0"/>
          </a:p>
          <a:p>
            <a:pPr marL="68580" indent="0">
              <a:buNone/>
            </a:pPr>
            <a:r>
              <a:rPr lang="en-GB" dirty="0" smtClean="0"/>
              <a:t>You must also include information of your own.</a:t>
            </a:r>
            <a:endParaRPr lang="en-GB" dirty="0"/>
          </a:p>
        </p:txBody>
      </p:sp>
      <p:cxnSp>
        <p:nvCxnSpPr>
          <p:cNvPr id="8" name="Straight Arrow Connector 7"/>
          <p:cNvCxnSpPr/>
          <p:nvPr/>
        </p:nvCxnSpPr>
        <p:spPr>
          <a:xfrm>
            <a:off x="5076056" y="1447909"/>
            <a:ext cx="1440160" cy="120827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03648" y="1124744"/>
            <a:ext cx="4032448" cy="646331"/>
          </a:xfrm>
          <a:prstGeom prst="rect">
            <a:avLst/>
          </a:prstGeom>
          <a:noFill/>
        </p:spPr>
        <p:txBody>
          <a:bodyPr wrap="square" rtlCol="0">
            <a:spAutoFit/>
          </a:bodyPr>
          <a:lstStyle/>
          <a:p>
            <a:r>
              <a:rPr lang="en-GB" dirty="0" smtClean="0"/>
              <a:t>Note the two countries involved.</a:t>
            </a:r>
          </a:p>
          <a:p>
            <a:r>
              <a:rPr lang="en-GB" dirty="0" smtClean="0"/>
              <a:t>Focus only on their relationship.</a:t>
            </a:r>
            <a:endParaRPr lang="en-GB" dirty="0"/>
          </a:p>
        </p:txBody>
      </p:sp>
    </p:spTree>
    <p:extLst>
      <p:ext uri="{BB962C8B-B14F-4D97-AF65-F5344CB8AC3E}">
        <p14:creationId xmlns:p14="http://schemas.microsoft.com/office/powerpoint/2010/main" val="417578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636912"/>
            <a:ext cx="6750496" cy="2308324"/>
          </a:xfrm>
          <a:prstGeom prst="rect">
            <a:avLst/>
          </a:prstGeom>
        </p:spPr>
        <p:txBody>
          <a:bodyPr wrap="square">
            <a:spAutoFit/>
          </a:bodyPr>
          <a:lstStyle/>
          <a:p>
            <a:pPr marL="68580" indent="0">
              <a:buNone/>
            </a:pPr>
            <a:r>
              <a:rPr lang="en-GB" b="1" dirty="0" smtClean="0"/>
              <a:t>6 </a:t>
            </a:r>
            <a:r>
              <a:rPr lang="en-GB" dirty="0" smtClean="0"/>
              <a:t>Explain why relations between the USA and the Soviet Union </a:t>
            </a:r>
            <a:r>
              <a:rPr lang="en-GB" b="1" dirty="0" smtClean="0">
                <a:solidFill>
                  <a:srgbClr val="FF0000"/>
                </a:solidFill>
              </a:rPr>
              <a:t>grew worse </a:t>
            </a:r>
            <a:r>
              <a:rPr lang="en-GB" dirty="0" smtClean="0"/>
              <a:t>in the  period 1945–48. </a:t>
            </a:r>
            <a:r>
              <a:rPr lang="en-GB" b="1" dirty="0" smtClean="0"/>
              <a:t>(13)</a:t>
            </a:r>
          </a:p>
          <a:p>
            <a:pPr marL="68580" indent="0">
              <a:buNone/>
            </a:pPr>
            <a:endParaRPr lang="en-GB" b="1" dirty="0" smtClean="0"/>
          </a:p>
          <a:p>
            <a:pPr marL="68580" indent="0">
              <a:buNone/>
            </a:pPr>
            <a:r>
              <a:rPr lang="en-GB" dirty="0" smtClean="0"/>
              <a:t>You may use the following in your answer.</a:t>
            </a:r>
          </a:p>
          <a:p>
            <a:r>
              <a:rPr lang="en-GB" dirty="0" smtClean="0"/>
              <a:t>• Capitalism and communism</a:t>
            </a:r>
          </a:p>
          <a:p>
            <a:r>
              <a:rPr lang="en-GB" dirty="0" smtClean="0"/>
              <a:t>• The Berlin Blockade.</a:t>
            </a:r>
          </a:p>
          <a:p>
            <a:endParaRPr lang="en-GB" dirty="0" smtClean="0"/>
          </a:p>
          <a:p>
            <a:pPr marL="68580" indent="0">
              <a:buNone/>
            </a:pPr>
            <a:r>
              <a:rPr lang="en-GB" dirty="0" smtClean="0"/>
              <a:t>You must also include information of your own.</a:t>
            </a:r>
            <a:endParaRPr lang="en-GB" dirty="0"/>
          </a:p>
        </p:txBody>
      </p:sp>
      <p:cxnSp>
        <p:nvCxnSpPr>
          <p:cNvPr id="8" name="Straight Arrow Connector 7"/>
          <p:cNvCxnSpPr/>
          <p:nvPr/>
        </p:nvCxnSpPr>
        <p:spPr>
          <a:xfrm flipH="1">
            <a:off x="3563888" y="1447909"/>
            <a:ext cx="1512168" cy="154904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11552" y="826865"/>
            <a:ext cx="3276872" cy="1477328"/>
          </a:xfrm>
          <a:prstGeom prst="rect">
            <a:avLst/>
          </a:prstGeom>
          <a:noFill/>
        </p:spPr>
        <p:txBody>
          <a:bodyPr wrap="square" rtlCol="0">
            <a:spAutoFit/>
          </a:bodyPr>
          <a:lstStyle/>
          <a:p>
            <a:r>
              <a:rPr lang="en-GB" dirty="0" smtClean="0"/>
              <a:t>You need to focus on</a:t>
            </a:r>
          </a:p>
          <a:p>
            <a:r>
              <a:rPr lang="en-GB" dirty="0"/>
              <a:t>t</a:t>
            </a:r>
            <a:r>
              <a:rPr lang="en-GB" dirty="0" smtClean="0"/>
              <a:t>he events, things, issues </a:t>
            </a:r>
            <a:r>
              <a:rPr lang="en-GB" dirty="0" err="1" smtClean="0"/>
              <a:t>etc</a:t>
            </a:r>
            <a:r>
              <a:rPr lang="en-GB" dirty="0" smtClean="0"/>
              <a:t> which made the relationship worse as time </a:t>
            </a:r>
          </a:p>
          <a:p>
            <a:r>
              <a:rPr lang="en-GB" dirty="0"/>
              <a:t>w</a:t>
            </a:r>
            <a:r>
              <a:rPr lang="en-GB" dirty="0" smtClean="0"/>
              <a:t>ent on.</a:t>
            </a:r>
            <a:endParaRPr lang="en-GB" dirty="0"/>
          </a:p>
        </p:txBody>
      </p:sp>
    </p:spTree>
    <p:extLst>
      <p:ext uri="{BB962C8B-B14F-4D97-AF65-F5344CB8AC3E}">
        <p14:creationId xmlns:p14="http://schemas.microsoft.com/office/powerpoint/2010/main" val="2481383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636912"/>
            <a:ext cx="6750496" cy="2308324"/>
          </a:xfrm>
          <a:prstGeom prst="rect">
            <a:avLst/>
          </a:prstGeom>
        </p:spPr>
        <p:txBody>
          <a:bodyPr wrap="square">
            <a:spAutoFit/>
          </a:bodyPr>
          <a:lstStyle/>
          <a:p>
            <a:pPr marL="68580" indent="0">
              <a:buNone/>
            </a:pPr>
            <a:r>
              <a:rPr lang="en-GB" b="1" dirty="0" smtClean="0"/>
              <a:t>6 </a:t>
            </a:r>
            <a:r>
              <a:rPr lang="en-GB" dirty="0" smtClean="0"/>
              <a:t>Explain why relations between the USA and the Soviet Union grew worse in </a:t>
            </a:r>
            <a:r>
              <a:rPr lang="en-GB" b="1" dirty="0" smtClean="0">
                <a:solidFill>
                  <a:srgbClr val="FF0000"/>
                </a:solidFill>
              </a:rPr>
              <a:t>the  period 1945–48</a:t>
            </a:r>
            <a:r>
              <a:rPr lang="en-GB" dirty="0" smtClean="0"/>
              <a:t>. </a:t>
            </a:r>
            <a:r>
              <a:rPr lang="en-GB" b="1" dirty="0" smtClean="0"/>
              <a:t>(13)</a:t>
            </a:r>
          </a:p>
          <a:p>
            <a:pPr marL="68580" indent="0">
              <a:buNone/>
            </a:pPr>
            <a:endParaRPr lang="en-GB" b="1" dirty="0" smtClean="0"/>
          </a:p>
          <a:p>
            <a:pPr marL="68580" indent="0">
              <a:buNone/>
            </a:pPr>
            <a:r>
              <a:rPr lang="en-GB" dirty="0" smtClean="0"/>
              <a:t>You may use the following in your answer.</a:t>
            </a:r>
          </a:p>
          <a:p>
            <a:r>
              <a:rPr lang="en-GB" dirty="0" smtClean="0"/>
              <a:t>• Capitalism and communism</a:t>
            </a:r>
          </a:p>
          <a:p>
            <a:r>
              <a:rPr lang="en-GB" dirty="0" smtClean="0"/>
              <a:t>• The Berlin Blockade.</a:t>
            </a:r>
          </a:p>
          <a:p>
            <a:endParaRPr lang="en-GB" dirty="0" smtClean="0"/>
          </a:p>
          <a:p>
            <a:pPr marL="68580" indent="0">
              <a:buNone/>
            </a:pPr>
            <a:r>
              <a:rPr lang="en-GB" dirty="0" smtClean="0"/>
              <a:t>You must also include information of your own.</a:t>
            </a:r>
            <a:endParaRPr lang="en-GB" dirty="0"/>
          </a:p>
        </p:txBody>
      </p:sp>
      <p:cxnSp>
        <p:nvCxnSpPr>
          <p:cNvPr id="8" name="Straight Arrow Connector 7"/>
          <p:cNvCxnSpPr/>
          <p:nvPr/>
        </p:nvCxnSpPr>
        <p:spPr>
          <a:xfrm>
            <a:off x="4067944" y="1844824"/>
            <a:ext cx="1174135" cy="115212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11152" y="655528"/>
            <a:ext cx="3276872" cy="1477328"/>
          </a:xfrm>
          <a:prstGeom prst="rect">
            <a:avLst/>
          </a:prstGeom>
          <a:noFill/>
        </p:spPr>
        <p:txBody>
          <a:bodyPr wrap="square" rtlCol="0">
            <a:spAutoFit/>
          </a:bodyPr>
          <a:lstStyle/>
          <a:p>
            <a:r>
              <a:rPr lang="en-GB" dirty="0" smtClean="0"/>
              <a:t>Closely note the time brackets – these bookend what you should write about – focus on events within this time frame.</a:t>
            </a:r>
            <a:endParaRPr lang="en-GB" dirty="0"/>
          </a:p>
        </p:txBody>
      </p:sp>
    </p:spTree>
    <p:extLst>
      <p:ext uri="{BB962C8B-B14F-4D97-AF65-F5344CB8AC3E}">
        <p14:creationId xmlns:p14="http://schemas.microsoft.com/office/powerpoint/2010/main" val="40163860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132</TotalTime>
  <Words>1354</Words>
  <Application>Microsoft Office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The BIG Question – Paper 1</vt:lpstr>
      <vt:lpstr>Why is the 16 mark question important?</vt:lpstr>
      <vt:lpstr>You will have about 30 minutes to do complete it.</vt:lpstr>
      <vt:lpstr>It is the difference between 3 grade boundaries - </vt:lpstr>
      <vt:lpstr>What does one look like?</vt:lpstr>
      <vt:lpstr>Spelling, punctuation and grammar:</vt:lpstr>
      <vt:lpstr>PowerPoint Presentation</vt:lpstr>
      <vt:lpstr>PowerPoint Presentation</vt:lpstr>
      <vt:lpstr>PowerPoint Presentation</vt:lpstr>
      <vt:lpstr>PowerPoint Presentation</vt:lpstr>
      <vt:lpstr>PowerPoint Presentation</vt:lpstr>
      <vt:lpstr>What to include to achieve the top level:</vt:lpstr>
      <vt:lpstr>What to include in this question…</vt:lpstr>
      <vt:lpstr>Communism v Capitalism</vt:lpstr>
      <vt:lpstr>Disagreements at Yalta and Potsdam 1945.</vt:lpstr>
      <vt:lpstr>Truman Doctrine</vt:lpstr>
      <vt:lpstr>PowerPoint Presentation</vt:lpstr>
      <vt:lpstr>Satellite States</vt:lpstr>
      <vt:lpstr>Marshall Plan v Comecon</vt:lpstr>
      <vt:lpstr>Berlin Blockade</vt:lpstr>
      <vt:lpstr>So writing the essay…</vt:lpstr>
      <vt:lpstr>Example…</vt:lpstr>
    </vt:vector>
  </TitlesOfParts>
  <Company>Bradford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Question – Paper 1</dc:title>
  <dc:creator>Steve Walker</dc:creator>
  <cp:lastModifiedBy>Steve Walker</cp:lastModifiedBy>
  <cp:revision>8</cp:revision>
  <dcterms:created xsi:type="dcterms:W3CDTF">2015-02-26T12:16:22Z</dcterms:created>
  <dcterms:modified xsi:type="dcterms:W3CDTF">2015-02-26T14:29:00Z</dcterms:modified>
</cp:coreProperties>
</file>